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9" r:id="rId12"/>
    <p:sldId id="260" r:id="rId13"/>
    <p:sldId id="279" r:id="rId14"/>
    <p:sldId id="280" r:id="rId15"/>
    <p:sldId id="281" r:id="rId16"/>
    <p:sldId id="282" r:id="rId17"/>
    <p:sldId id="283" r:id="rId18"/>
    <p:sldId id="284" r:id="rId19"/>
    <p:sldId id="261" r:id="rId20"/>
    <p:sldId id="262" r:id="rId21"/>
    <p:sldId id="263" r:id="rId22"/>
    <p:sldId id="265" r:id="rId23"/>
    <p:sldId id="264" r:id="rId24"/>
    <p:sldId id="266" r:id="rId25"/>
    <p:sldId id="267" r:id="rId26"/>
    <p:sldId id="268" r:id="rId27"/>
    <p:sldId id="269" r:id="rId28"/>
    <p:sldId id="270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6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4D32F4-BE9F-4133-92CD-DE79EE30EAC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E603E-F7CA-4E81-9DCB-C6D78F5661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5CED5-BA71-4395-B965-0306917930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9B17B-D349-4FF3-A606-B69BA39BF2C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9CC0C3-C623-41B0-9959-0A41CA4F139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F05BF-58D4-41B1-9C97-488F77107E5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7E27E-ABA9-4ADD-B96E-520E0A8C5E3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795260-90E2-4ED2-A9F3-267667B9230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A7216-0F10-4BAC-88D7-0F1DAE0F26B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055C52-E2E7-4D3B-B629-F010D35B8A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CDC87-F427-459C-A963-B42B349CA36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47AFBAF-28EC-4D43-ABAB-444E55205D1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5-3&#20154;&#31867;&#36951;&#20256;&#30149;/dna%20sequencing.swf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jpeg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755650" y="4149725"/>
            <a:ext cx="77835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/>
              <a:t>遗传病是由遗传物质发生异常改变而引起的疾病 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2700338" y="1628775"/>
            <a:ext cx="340201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4800">
                <a:solidFill>
                  <a:srgbClr val="FF0000"/>
                </a:solidFill>
              </a:rPr>
              <a:t>人类遗传病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349500" y="814388"/>
            <a:ext cx="42799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进行性肌营养不良患儿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0" y="1773238"/>
            <a:ext cx="4572000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547813" y="1052513"/>
            <a:ext cx="39687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</a:rPr>
              <a:t>遗传病与先天性疾病 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900113" y="2349500"/>
            <a:ext cx="74168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/>
              <a:t>先天性疾病是指个体出生后即表现出来的疾病出生后即可见到。</a:t>
            </a:r>
          </a:p>
          <a:p>
            <a:pPr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/>
              <a:t>大多数先天性疾病实际上是遗传病</a:t>
            </a:r>
          </a:p>
          <a:p>
            <a:pPr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/>
              <a:t>也有某些先天性疾病是在子宫中获得的，如风疹病毒感染引起的某些先天性心脏病、药物引起的畸形、母婴传染的爱滋病等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692275" y="836613"/>
            <a:ext cx="39687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</a:rPr>
              <a:t>遗传病与家族性疾病 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763713" y="2060575"/>
            <a:ext cx="5832475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sz="2800" b="1"/>
              <a:t>家族性疾病是指表现出家族聚集现象的疾病，即在一个家庭中不止一个成员罹患。</a:t>
            </a:r>
          </a:p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sz="2800" b="1"/>
              <a:t>许多遗传病（特别是显性遗传病）常见家族聚集现象</a:t>
            </a:r>
          </a:p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sz="2800" b="1"/>
              <a:t>也有不少遗传病（特别是隐性遗传病和染色体病）并不一定有家族史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1752600" y="533400"/>
            <a:ext cx="6248400" cy="838200"/>
            <a:chOff x="1200" y="2064"/>
            <a:chExt cx="3936" cy="528"/>
          </a:xfrm>
        </p:grpSpPr>
        <p:sp>
          <p:nvSpPr>
            <p:cNvPr id="25603" name="AutoShape 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3936" cy="528"/>
            </a:xfrm>
            <a:prstGeom prst="actionButtonBlank">
              <a:avLst/>
            </a:prstGeom>
            <a:gradFill rotWithShape="0">
              <a:gsLst>
                <a:gs pos="0">
                  <a:srgbClr val="66CCFF"/>
                </a:gs>
                <a:gs pos="100000">
                  <a:srgbClr val="66CCFF">
                    <a:gamma/>
                    <a:shade val="63137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4000">
                <a:solidFill>
                  <a:srgbClr val="FF5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25604" name="Text Box 4"/>
            <p:cNvSpPr txBox="1">
              <a:spLocks noChangeArrowheads="1"/>
            </p:cNvSpPr>
            <p:nvPr/>
          </p:nvSpPr>
          <p:spPr bwMode="auto">
            <a:xfrm>
              <a:off x="1636" y="2141"/>
              <a:ext cx="3423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二</a:t>
              </a:r>
              <a:r>
                <a:rPr lang="en-US" altLang="zh-CN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.</a:t>
              </a:r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遗传病对人类的危害</a:t>
              </a:r>
            </a:p>
          </p:txBody>
        </p:sp>
      </p:grpSp>
      <p:sp>
        <p:nvSpPr>
          <p:cNvPr id="25605" name="AutoShape 5" descr="水滴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667000" y="2743200"/>
            <a:ext cx="1828800" cy="914400"/>
          </a:xfrm>
          <a:prstGeom prst="roundRect">
            <a:avLst>
              <a:gd name="adj" fmla="val 166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round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zh-CN" altLang="en-US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形势</a:t>
            </a:r>
          </a:p>
        </p:txBody>
      </p:sp>
      <p:sp>
        <p:nvSpPr>
          <p:cNvPr id="25606" name="AutoShape 6" descr="水滴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876800" y="4191000"/>
            <a:ext cx="1828800" cy="914400"/>
          </a:xfrm>
          <a:prstGeom prst="roundRect">
            <a:avLst>
              <a:gd name="adj" fmla="val 166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round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zh-CN" altLang="en-US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对策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752600" y="1038225"/>
            <a:ext cx="66167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我国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20%--25%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的人患各种遗传病</a:t>
            </a: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1047750" y="1952625"/>
            <a:ext cx="8096250" cy="3429000"/>
            <a:chOff x="660" y="1230"/>
            <a:chExt cx="5100" cy="2160"/>
          </a:xfrm>
        </p:grpSpPr>
        <p:sp>
          <p:nvSpPr>
            <p:cNvPr id="26628" name="Text Box 4"/>
            <p:cNvSpPr txBox="1">
              <a:spLocks noChangeArrowheads="1"/>
            </p:cNvSpPr>
            <p:nvPr/>
          </p:nvSpPr>
          <p:spPr bwMode="auto">
            <a:xfrm>
              <a:off x="660" y="1230"/>
              <a:ext cx="379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Blip>
                  <a:blip r:embed="rId2"/>
                </a:buBlip>
              </a:pP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自然流产儿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:50%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染色体异常</a:t>
              </a:r>
            </a:p>
          </p:txBody>
        </p:sp>
        <p:sp>
          <p:nvSpPr>
            <p:cNvPr id="26629" name="Text Box 5"/>
            <p:cNvSpPr txBox="1">
              <a:spLocks noChangeArrowheads="1"/>
            </p:cNvSpPr>
            <p:nvPr/>
          </p:nvSpPr>
          <p:spPr bwMode="auto">
            <a:xfrm>
              <a:off x="672" y="1776"/>
              <a:ext cx="5088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Tx/>
                <a:buBlip>
                  <a:blip r:embed="rId2"/>
                </a:buBlip>
              </a:pP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新出生儿童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:1.3%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先天缺陷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其中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70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/>
                  <a:ea typeface="楷体_GB2312" pitchFamily="49" charset="-122"/>
                </a:rPr>
                <a:t>—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  </a:t>
              </a:r>
            </a:p>
            <a:p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            80%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由于遗传因素所致</a:t>
              </a:r>
            </a:p>
          </p:txBody>
        </p:sp>
        <p:sp>
          <p:nvSpPr>
            <p:cNvPr id="26630" name="Text Box 6"/>
            <p:cNvSpPr txBox="1">
              <a:spLocks noChangeArrowheads="1"/>
            </p:cNvSpPr>
            <p:nvPr/>
          </p:nvSpPr>
          <p:spPr bwMode="auto">
            <a:xfrm>
              <a:off x="700" y="2640"/>
              <a:ext cx="4894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Blip>
                  <a:blip r:embed="rId2"/>
                </a:buBlip>
              </a:pP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15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岁以下死亡的儿童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:</a:t>
              </a:r>
            </a:p>
            <a:p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    40%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由于遗传病或其它先天性疾病</a:t>
              </a:r>
            </a:p>
          </p:txBody>
        </p:sp>
      </p:grp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1676400" y="5911850"/>
            <a:ext cx="6169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环境污染使遗传病发病率上升</a:t>
            </a:r>
          </a:p>
        </p:txBody>
      </p:sp>
      <p:sp>
        <p:nvSpPr>
          <p:cNvPr id="26632" name="AutoShape 8" descr="水滴"/>
          <p:cNvSpPr>
            <a:spLocks noChangeArrowheads="1"/>
          </p:cNvSpPr>
          <p:nvPr/>
        </p:nvSpPr>
        <p:spPr bwMode="auto">
          <a:xfrm>
            <a:off x="1066800" y="228600"/>
            <a:ext cx="1828800" cy="914400"/>
          </a:xfrm>
          <a:prstGeom prst="roundRect">
            <a:avLst>
              <a:gd name="adj" fmla="val 166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round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CN" altLang="en-US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形势</a:t>
            </a:r>
            <a:r>
              <a:rPr lang="en-US" altLang="zh-CN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utoUpdateAnimBg="0"/>
      <p:bldP spid="2663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219200" y="1981200"/>
            <a:ext cx="79248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r>
              <a:rPr kumimoji="1" lang="en-US" altLang="zh-CN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      </a:t>
            </a:r>
            <a:r>
              <a:rPr kumimoji="1"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除重视对人类生存环境和医疗卫生条件的改善外</a:t>
            </a:r>
            <a:r>
              <a:rPr kumimoji="1" lang="en-US" altLang="zh-CN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,</a:t>
            </a:r>
            <a:r>
              <a:rPr kumimoji="1"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最有效的方法</a:t>
            </a:r>
            <a:r>
              <a:rPr kumimoji="1" lang="en-US" altLang="zh-CN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:</a:t>
            </a:r>
          </a:p>
          <a:p>
            <a:r>
              <a:rPr kumimoji="1" lang="en-US" altLang="zh-CN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         </a:t>
            </a:r>
            <a:r>
              <a:rPr kumimoji="1"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提倡和实行</a:t>
            </a:r>
            <a:r>
              <a:rPr kumimoji="1" lang="zh-CN" altLang="en-US" sz="44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  <a:hlinkClick r:id="rId2" action="ppaction://hlinksldjump"/>
              </a:rPr>
              <a:t>优生</a:t>
            </a:r>
            <a:endParaRPr kumimoji="1" lang="zh-CN" altLang="en-US" sz="4400">
              <a:solidFill>
                <a:srgbClr val="FF7C8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7651" name="AutoShape 3" descr="水滴"/>
          <p:cNvSpPr>
            <a:spLocks noChangeArrowheads="1"/>
          </p:cNvSpPr>
          <p:nvPr/>
        </p:nvSpPr>
        <p:spPr bwMode="auto">
          <a:xfrm>
            <a:off x="1371600" y="609600"/>
            <a:ext cx="1828800" cy="914400"/>
          </a:xfrm>
          <a:prstGeom prst="roundRect">
            <a:avLst>
              <a:gd name="adj" fmla="val 166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round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CN" altLang="en-US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对策</a:t>
            </a:r>
            <a:r>
              <a:rPr lang="en-US" altLang="zh-CN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842963" y="985838"/>
            <a:ext cx="77676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en-US" altLang="zh-CN" sz="400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--</a:t>
            </a:r>
            <a:r>
              <a:rPr kumimoji="1"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/>
              <a:t>生一个聪明健康孩子的科学叫优生学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117725" y="5830888"/>
            <a:ext cx="18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kumimoji="1" lang="zh-CN" altLang="zh-CN" sz="4000" b="1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2133600" y="2955925"/>
            <a:ext cx="3768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1.</a:t>
            </a:r>
            <a:r>
              <a:rPr kumimoji="1"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禁止近亲结婚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098675" y="3886200"/>
            <a:ext cx="3768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2.</a:t>
            </a:r>
            <a:r>
              <a:rPr kumimoji="1"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进行遗传咨询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057400" y="47847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3.</a:t>
            </a:r>
            <a:r>
              <a:rPr kumimoji="1"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适龄生育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057400" y="5791200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4.</a:t>
            </a:r>
            <a:r>
              <a:rPr kumimoji="1"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产前诊断</a:t>
            </a:r>
          </a:p>
        </p:txBody>
      </p:sp>
      <p:grpSp>
        <p:nvGrpSpPr>
          <p:cNvPr id="28680" name="Group 8"/>
          <p:cNvGrpSpPr>
            <a:grpSpLocks/>
          </p:cNvGrpSpPr>
          <p:nvPr/>
        </p:nvGrpSpPr>
        <p:grpSpPr bwMode="auto">
          <a:xfrm>
            <a:off x="1600200" y="152400"/>
            <a:ext cx="6248400" cy="838200"/>
            <a:chOff x="1200" y="2928"/>
            <a:chExt cx="3936" cy="528"/>
          </a:xfrm>
        </p:grpSpPr>
        <p:sp>
          <p:nvSpPr>
            <p:cNvPr id="2868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3936" cy="528"/>
            </a:xfrm>
            <a:prstGeom prst="actionButtonBlank">
              <a:avLst/>
            </a:prstGeom>
            <a:gradFill rotWithShape="0">
              <a:gsLst>
                <a:gs pos="0">
                  <a:srgbClr val="66CCFF"/>
                </a:gs>
                <a:gs pos="100000">
                  <a:srgbClr val="66CCFF">
                    <a:gamma/>
                    <a:shade val="63137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4000">
                <a:solidFill>
                  <a:srgbClr val="FF5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28682" name="Text Box 10"/>
            <p:cNvSpPr txBox="1">
              <a:spLocks noChangeArrowheads="1"/>
            </p:cNvSpPr>
            <p:nvPr/>
          </p:nvSpPr>
          <p:spPr bwMode="auto">
            <a:xfrm>
              <a:off x="2164" y="3005"/>
              <a:ext cx="2143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三</a:t>
              </a:r>
              <a:r>
                <a:rPr lang="en-US" altLang="zh-CN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.</a:t>
              </a:r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优生的概念</a:t>
              </a:r>
            </a:p>
          </p:txBody>
        </p:sp>
      </p:grpSp>
      <p:grpSp>
        <p:nvGrpSpPr>
          <p:cNvPr id="28683" name="Group 11"/>
          <p:cNvGrpSpPr>
            <a:grpSpLocks/>
          </p:cNvGrpSpPr>
          <p:nvPr/>
        </p:nvGrpSpPr>
        <p:grpSpPr bwMode="auto">
          <a:xfrm>
            <a:off x="1676400" y="1981200"/>
            <a:ext cx="6248400" cy="838200"/>
            <a:chOff x="1200" y="2928"/>
            <a:chExt cx="3936" cy="528"/>
          </a:xfrm>
        </p:grpSpPr>
        <p:sp>
          <p:nvSpPr>
            <p:cNvPr id="28684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3936" cy="528"/>
            </a:xfrm>
            <a:prstGeom prst="actionButtonBlank">
              <a:avLst/>
            </a:prstGeom>
            <a:gradFill rotWithShape="0">
              <a:gsLst>
                <a:gs pos="0">
                  <a:srgbClr val="66CCFF"/>
                </a:gs>
                <a:gs pos="100000">
                  <a:srgbClr val="66CCFF">
                    <a:gamma/>
                    <a:shade val="63137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4000">
                <a:solidFill>
                  <a:srgbClr val="FF5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28685" name="Text Box 13"/>
            <p:cNvSpPr txBox="1">
              <a:spLocks noChangeArrowheads="1"/>
            </p:cNvSpPr>
            <p:nvPr/>
          </p:nvSpPr>
          <p:spPr bwMode="auto">
            <a:xfrm>
              <a:off x="2164" y="3005"/>
              <a:ext cx="2143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四</a:t>
              </a:r>
              <a:r>
                <a:rPr lang="en-US" altLang="zh-CN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.</a:t>
              </a:r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优生的措施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autoUpdateAnimBg="0"/>
      <p:bldP spid="28676" grpId="0" autoUpdateAnimBg="0"/>
      <p:bldP spid="28677" grpId="0" autoUpdateAnimBg="0"/>
      <p:bldP spid="28678" grpId="0" autoUpdateAnimBg="0"/>
      <p:bldP spid="2867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250825" y="838200"/>
            <a:ext cx="8588375" cy="4606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198438"/>
            <a:ext cx="8145462" cy="701675"/>
          </a:xfrm>
        </p:spPr>
        <p:txBody>
          <a:bodyPr/>
          <a:lstStyle/>
          <a:p>
            <a:r>
              <a:rPr lang="zh-CN" altLang="en-US" sz="4000" b="1">
                <a:latin typeface="华文中宋" pitchFamily="2" charset="-122"/>
                <a:ea typeface="华文中宋" pitchFamily="2" charset="-122"/>
              </a:rPr>
              <a:t>近亲婚配与隐性遗传病的发病率</a:t>
            </a: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323850" y="981075"/>
            <a:ext cx="8569325" cy="5029200"/>
            <a:chOff x="-3" y="381"/>
            <a:chExt cx="6822" cy="2008"/>
          </a:xfrm>
        </p:grpSpPr>
        <p:grpSp>
          <p:nvGrpSpPr>
            <p:cNvPr id="29701" name="Group 5"/>
            <p:cNvGrpSpPr>
              <a:grpSpLocks/>
            </p:cNvGrpSpPr>
            <p:nvPr/>
          </p:nvGrpSpPr>
          <p:grpSpPr bwMode="auto">
            <a:xfrm>
              <a:off x="0" y="384"/>
              <a:ext cx="6816" cy="2002"/>
              <a:chOff x="0" y="384"/>
              <a:chExt cx="6816" cy="2002"/>
            </a:xfrm>
          </p:grpSpPr>
          <p:grpSp>
            <p:nvGrpSpPr>
              <p:cNvPr id="29702" name="Group 6"/>
              <p:cNvGrpSpPr>
                <a:grpSpLocks/>
              </p:cNvGrpSpPr>
              <p:nvPr/>
            </p:nvGrpSpPr>
            <p:grpSpPr bwMode="auto">
              <a:xfrm>
                <a:off x="0" y="384"/>
                <a:ext cx="1708" cy="308"/>
                <a:chOff x="0" y="384"/>
                <a:chExt cx="1708" cy="308"/>
              </a:xfrm>
            </p:grpSpPr>
            <p:sp>
              <p:nvSpPr>
                <p:cNvPr id="29703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708" cy="3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疾病名称</a:t>
                  </a:r>
                  <a:endParaRPr kumimoji="1" lang="zh-CN" altLang="en-US"/>
                </a:p>
              </p:txBody>
            </p:sp>
            <p:sp>
              <p:nvSpPr>
                <p:cNvPr id="29704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708" cy="30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05" name="Group 9"/>
              <p:cNvGrpSpPr>
                <a:grpSpLocks/>
              </p:cNvGrpSpPr>
              <p:nvPr/>
            </p:nvGrpSpPr>
            <p:grpSpPr bwMode="auto">
              <a:xfrm>
                <a:off x="1708" y="384"/>
                <a:ext cx="3405" cy="154"/>
                <a:chOff x="1708" y="384"/>
                <a:chExt cx="3405" cy="154"/>
              </a:xfrm>
            </p:grpSpPr>
            <p:sp>
              <p:nvSpPr>
                <p:cNvPr id="29706" name="Rectangle 10"/>
                <p:cNvSpPr>
                  <a:spLocks noChangeArrowheads="1"/>
                </p:cNvSpPr>
                <p:nvPr/>
              </p:nvSpPr>
              <p:spPr bwMode="auto">
                <a:xfrm>
                  <a:off x="1708" y="384"/>
                  <a:ext cx="3405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隐性遗传病患儿的出生危险率</a:t>
                  </a:r>
                  <a:endParaRPr kumimoji="1" lang="zh-CN" altLang="en-US"/>
                </a:p>
              </p:txBody>
            </p:sp>
            <p:sp>
              <p:nvSpPr>
                <p:cNvPr id="29707" name="Rectangle 11"/>
                <p:cNvSpPr>
                  <a:spLocks noChangeArrowheads="1"/>
                </p:cNvSpPr>
                <p:nvPr/>
              </p:nvSpPr>
              <p:spPr bwMode="auto">
                <a:xfrm>
                  <a:off x="1708" y="384"/>
                  <a:ext cx="3405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08" name="Group 12"/>
              <p:cNvGrpSpPr>
                <a:grpSpLocks/>
              </p:cNvGrpSpPr>
              <p:nvPr/>
            </p:nvGrpSpPr>
            <p:grpSpPr bwMode="auto">
              <a:xfrm>
                <a:off x="5113" y="384"/>
                <a:ext cx="1703" cy="308"/>
                <a:chOff x="5113" y="384"/>
                <a:chExt cx="1703" cy="308"/>
              </a:xfrm>
            </p:grpSpPr>
            <p:sp>
              <p:nvSpPr>
                <p:cNvPr id="29709" name="Rectangle 13"/>
                <p:cNvSpPr>
                  <a:spLocks noChangeArrowheads="1"/>
                </p:cNvSpPr>
                <p:nvPr/>
              </p:nvSpPr>
              <p:spPr bwMode="auto">
                <a:xfrm>
                  <a:off x="5113" y="384"/>
                  <a:ext cx="1703" cy="3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表兄妹结婚和随机婚配的相对风险</a:t>
                  </a:r>
                  <a:endParaRPr kumimoji="1" lang="zh-CN" altLang="en-US"/>
                </a:p>
              </p:txBody>
            </p:sp>
            <p:sp>
              <p:nvSpPr>
                <p:cNvPr id="29710" name="Rectangle 14"/>
                <p:cNvSpPr>
                  <a:spLocks noChangeArrowheads="1"/>
                </p:cNvSpPr>
                <p:nvPr/>
              </p:nvSpPr>
              <p:spPr bwMode="auto">
                <a:xfrm>
                  <a:off x="5113" y="384"/>
                  <a:ext cx="1703" cy="30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11" name="Group 15"/>
              <p:cNvGrpSpPr>
                <a:grpSpLocks/>
              </p:cNvGrpSpPr>
              <p:nvPr/>
            </p:nvGrpSpPr>
            <p:grpSpPr bwMode="auto">
              <a:xfrm>
                <a:off x="1708" y="538"/>
                <a:ext cx="1702" cy="154"/>
                <a:chOff x="1708" y="538"/>
                <a:chExt cx="1702" cy="154"/>
              </a:xfrm>
            </p:grpSpPr>
            <p:sp>
              <p:nvSpPr>
                <p:cNvPr id="29712" name="Rectangle 16"/>
                <p:cNvSpPr>
                  <a:spLocks noChangeArrowheads="1"/>
                </p:cNvSpPr>
                <p:nvPr/>
              </p:nvSpPr>
              <p:spPr bwMode="auto">
                <a:xfrm>
                  <a:off x="1708" y="538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随机婚配</a:t>
                  </a:r>
                  <a:endParaRPr kumimoji="1" lang="zh-CN" altLang="en-US"/>
                </a:p>
              </p:txBody>
            </p:sp>
            <p:sp>
              <p:nvSpPr>
                <p:cNvPr id="29713" name="Rectangle 17"/>
                <p:cNvSpPr>
                  <a:spLocks noChangeArrowheads="1"/>
                </p:cNvSpPr>
                <p:nvPr/>
              </p:nvSpPr>
              <p:spPr bwMode="auto">
                <a:xfrm>
                  <a:off x="1708" y="538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14" name="Group 18"/>
              <p:cNvGrpSpPr>
                <a:grpSpLocks/>
              </p:cNvGrpSpPr>
              <p:nvPr/>
            </p:nvGrpSpPr>
            <p:grpSpPr bwMode="auto">
              <a:xfrm>
                <a:off x="3410" y="538"/>
                <a:ext cx="1703" cy="154"/>
                <a:chOff x="3410" y="538"/>
                <a:chExt cx="1703" cy="154"/>
              </a:xfrm>
            </p:grpSpPr>
            <p:sp>
              <p:nvSpPr>
                <p:cNvPr id="29715" name="Rectangle 19"/>
                <p:cNvSpPr>
                  <a:spLocks noChangeArrowheads="1"/>
                </p:cNvSpPr>
                <p:nvPr/>
              </p:nvSpPr>
              <p:spPr bwMode="auto">
                <a:xfrm>
                  <a:off x="3410" y="53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表兄妹婚配</a:t>
                  </a:r>
                  <a:endParaRPr kumimoji="1" lang="zh-CN" altLang="en-US"/>
                </a:p>
              </p:txBody>
            </p:sp>
            <p:sp>
              <p:nvSpPr>
                <p:cNvPr id="29716" name="Rectangle 20"/>
                <p:cNvSpPr>
                  <a:spLocks noChangeArrowheads="1"/>
                </p:cNvSpPr>
                <p:nvPr/>
              </p:nvSpPr>
              <p:spPr bwMode="auto">
                <a:xfrm>
                  <a:off x="3410" y="53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17" name="Group 21"/>
              <p:cNvGrpSpPr>
                <a:grpSpLocks/>
              </p:cNvGrpSpPr>
              <p:nvPr/>
            </p:nvGrpSpPr>
            <p:grpSpPr bwMode="auto">
              <a:xfrm>
                <a:off x="0" y="692"/>
                <a:ext cx="1708" cy="154"/>
                <a:chOff x="0" y="692"/>
                <a:chExt cx="1708" cy="154"/>
              </a:xfrm>
            </p:grpSpPr>
            <p:sp>
              <p:nvSpPr>
                <p:cNvPr id="29718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692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先天性聋哑</a:t>
                  </a:r>
                  <a:endParaRPr kumimoji="1" lang="zh-CN" altLang="en-US"/>
                </a:p>
              </p:txBody>
            </p:sp>
            <p:sp>
              <p:nvSpPr>
                <p:cNvPr id="29719" name="Rectangle 23"/>
                <p:cNvSpPr>
                  <a:spLocks noChangeArrowheads="1"/>
                </p:cNvSpPr>
                <p:nvPr/>
              </p:nvSpPr>
              <p:spPr bwMode="auto">
                <a:xfrm>
                  <a:off x="0" y="692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20" name="Group 24"/>
              <p:cNvGrpSpPr>
                <a:grpSpLocks/>
              </p:cNvGrpSpPr>
              <p:nvPr/>
            </p:nvGrpSpPr>
            <p:grpSpPr bwMode="auto">
              <a:xfrm>
                <a:off x="1708" y="692"/>
                <a:ext cx="1702" cy="154"/>
                <a:chOff x="1708" y="692"/>
                <a:chExt cx="1702" cy="154"/>
              </a:xfrm>
            </p:grpSpPr>
            <p:sp>
              <p:nvSpPr>
                <p:cNvPr id="29721" name="Rectangle 25"/>
                <p:cNvSpPr>
                  <a:spLocks noChangeArrowheads="1"/>
                </p:cNvSpPr>
                <p:nvPr/>
              </p:nvSpPr>
              <p:spPr bwMode="auto">
                <a:xfrm>
                  <a:off x="1708" y="692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1:11,800</a:t>
                  </a:r>
                  <a:endParaRPr kumimoji="1" lang="en-US" altLang="zh-CN"/>
                </a:p>
              </p:txBody>
            </p:sp>
            <p:sp>
              <p:nvSpPr>
                <p:cNvPr id="29722" name="Rectangle 26"/>
                <p:cNvSpPr>
                  <a:spLocks noChangeArrowheads="1"/>
                </p:cNvSpPr>
                <p:nvPr/>
              </p:nvSpPr>
              <p:spPr bwMode="auto">
                <a:xfrm>
                  <a:off x="1708" y="692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23" name="Group 27"/>
              <p:cNvGrpSpPr>
                <a:grpSpLocks/>
              </p:cNvGrpSpPr>
              <p:nvPr/>
            </p:nvGrpSpPr>
            <p:grpSpPr bwMode="auto">
              <a:xfrm>
                <a:off x="3410" y="692"/>
                <a:ext cx="1703" cy="154"/>
                <a:chOff x="3410" y="692"/>
                <a:chExt cx="1703" cy="154"/>
              </a:xfrm>
            </p:grpSpPr>
            <p:sp>
              <p:nvSpPr>
                <p:cNvPr id="29724" name="Rectangle 28"/>
                <p:cNvSpPr>
                  <a:spLocks noChangeArrowheads="1"/>
                </p:cNvSpPr>
                <p:nvPr/>
              </p:nvSpPr>
              <p:spPr bwMode="auto">
                <a:xfrm>
                  <a:off x="3410" y="69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1:1,500</a:t>
                  </a:r>
                  <a:endParaRPr kumimoji="1" lang="en-US" altLang="zh-CN"/>
                </a:p>
              </p:txBody>
            </p:sp>
            <p:sp>
              <p:nvSpPr>
                <p:cNvPr id="29725" name="Rectangle 29"/>
                <p:cNvSpPr>
                  <a:spLocks noChangeArrowheads="1"/>
                </p:cNvSpPr>
                <p:nvPr/>
              </p:nvSpPr>
              <p:spPr bwMode="auto">
                <a:xfrm>
                  <a:off x="3410" y="69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26" name="Group 30"/>
              <p:cNvGrpSpPr>
                <a:grpSpLocks/>
              </p:cNvGrpSpPr>
              <p:nvPr/>
            </p:nvGrpSpPr>
            <p:grpSpPr bwMode="auto">
              <a:xfrm>
                <a:off x="5113" y="692"/>
                <a:ext cx="1703" cy="154"/>
                <a:chOff x="5113" y="692"/>
                <a:chExt cx="1703" cy="154"/>
              </a:xfrm>
            </p:grpSpPr>
            <p:sp>
              <p:nvSpPr>
                <p:cNvPr id="29727" name="Rectangle 31"/>
                <p:cNvSpPr>
                  <a:spLocks noChangeArrowheads="1"/>
                </p:cNvSpPr>
                <p:nvPr/>
              </p:nvSpPr>
              <p:spPr bwMode="auto">
                <a:xfrm>
                  <a:off x="5113" y="69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7.8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28" name="Rectangle 32"/>
                <p:cNvSpPr>
                  <a:spLocks noChangeArrowheads="1"/>
                </p:cNvSpPr>
                <p:nvPr/>
              </p:nvSpPr>
              <p:spPr bwMode="auto">
                <a:xfrm>
                  <a:off x="5113" y="69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29" name="Group 33"/>
              <p:cNvGrpSpPr>
                <a:grpSpLocks/>
              </p:cNvGrpSpPr>
              <p:nvPr/>
            </p:nvGrpSpPr>
            <p:grpSpPr bwMode="auto">
              <a:xfrm>
                <a:off x="0" y="846"/>
                <a:ext cx="1708" cy="154"/>
                <a:chOff x="0" y="846"/>
                <a:chExt cx="1708" cy="154"/>
              </a:xfrm>
            </p:grpSpPr>
            <p:sp>
              <p:nvSpPr>
                <p:cNvPr id="29730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846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苯丙酮尿症</a:t>
                  </a:r>
                  <a:endParaRPr kumimoji="1" lang="zh-CN" altLang="en-US"/>
                </a:p>
              </p:txBody>
            </p:sp>
            <p:sp>
              <p:nvSpPr>
                <p:cNvPr id="29731" name="Rectangle 35"/>
                <p:cNvSpPr>
                  <a:spLocks noChangeArrowheads="1"/>
                </p:cNvSpPr>
                <p:nvPr/>
              </p:nvSpPr>
              <p:spPr bwMode="auto">
                <a:xfrm>
                  <a:off x="0" y="846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32" name="Group 36"/>
              <p:cNvGrpSpPr>
                <a:grpSpLocks/>
              </p:cNvGrpSpPr>
              <p:nvPr/>
            </p:nvGrpSpPr>
            <p:grpSpPr bwMode="auto">
              <a:xfrm>
                <a:off x="1708" y="846"/>
                <a:ext cx="1702" cy="154"/>
                <a:chOff x="1708" y="846"/>
                <a:chExt cx="1702" cy="154"/>
              </a:xfrm>
            </p:grpSpPr>
            <p:sp>
              <p:nvSpPr>
                <p:cNvPr id="29733" name="Rectangle 37"/>
                <p:cNvSpPr>
                  <a:spLocks noChangeArrowheads="1"/>
                </p:cNvSpPr>
                <p:nvPr/>
              </p:nvSpPr>
              <p:spPr bwMode="auto">
                <a:xfrm>
                  <a:off x="1708" y="846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1:14,500</a:t>
                  </a:r>
                  <a:endParaRPr kumimoji="1" lang="en-US" altLang="zh-CN"/>
                </a:p>
              </p:txBody>
            </p:sp>
            <p:sp>
              <p:nvSpPr>
                <p:cNvPr id="29734" name="Rectangle 38"/>
                <p:cNvSpPr>
                  <a:spLocks noChangeArrowheads="1"/>
                </p:cNvSpPr>
                <p:nvPr/>
              </p:nvSpPr>
              <p:spPr bwMode="auto">
                <a:xfrm>
                  <a:off x="1708" y="846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:endParaRPr lang="zh-CN" altLang="zh-CN" sz="32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49" charset="-122"/>
                  </a:endParaRPr>
                </a:p>
              </p:txBody>
            </p:sp>
          </p:grpSp>
          <p:grpSp>
            <p:nvGrpSpPr>
              <p:cNvPr id="29735" name="Group 39"/>
              <p:cNvGrpSpPr>
                <a:grpSpLocks/>
              </p:cNvGrpSpPr>
              <p:nvPr/>
            </p:nvGrpSpPr>
            <p:grpSpPr bwMode="auto">
              <a:xfrm>
                <a:off x="3410" y="846"/>
                <a:ext cx="1703" cy="154"/>
                <a:chOff x="3410" y="846"/>
                <a:chExt cx="1703" cy="154"/>
              </a:xfrm>
            </p:grpSpPr>
            <p:sp>
              <p:nvSpPr>
                <p:cNvPr id="29736" name="Rectangle 40"/>
                <p:cNvSpPr>
                  <a:spLocks noChangeArrowheads="1"/>
                </p:cNvSpPr>
                <p:nvPr/>
              </p:nvSpPr>
              <p:spPr bwMode="auto">
                <a:xfrm>
                  <a:off x="3410" y="846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1:1,700</a:t>
                  </a:r>
                  <a:endParaRPr kumimoji="1" lang="en-US" altLang="zh-CN"/>
                </a:p>
              </p:txBody>
            </p:sp>
            <p:sp>
              <p:nvSpPr>
                <p:cNvPr id="29737" name="Rectangle 41"/>
                <p:cNvSpPr>
                  <a:spLocks noChangeArrowheads="1"/>
                </p:cNvSpPr>
                <p:nvPr/>
              </p:nvSpPr>
              <p:spPr bwMode="auto">
                <a:xfrm>
                  <a:off x="3410" y="846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38" name="Group 42"/>
              <p:cNvGrpSpPr>
                <a:grpSpLocks/>
              </p:cNvGrpSpPr>
              <p:nvPr/>
            </p:nvGrpSpPr>
            <p:grpSpPr bwMode="auto">
              <a:xfrm>
                <a:off x="5113" y="846"/>
                <a:ext cx="1703" cy="154"/>
                <a:chOff x="5113" y="846"/>
                <a:chExt cx="1703" cy="154"/>
              </a:xfrm>
            </p:grpSpPr>
            <p:sp>
              <p:nvSpPr>
                <p:cNvPr id="29739" name="Rectangle 43"/>
                <p:cNvSpPr>
                  <a:spLocks noChangeArrowheads="1"/>
                </p:cNvSpPr>
                <p:nvPr/>
              </p:nvSpPr>
              <p:spPr bwMode="auto">
                <a:xfrm>
                  <a:off x="5113" y="846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8.5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40" name="Rectangle 44"/>
                <p:cNvSpPr>
                  <a:spLocks noChangeArrowheads="1"/>
                </p:cNvSpPr>
                <p:nvPr/>
              </p:nvSpPr>
              <p:spPr bwMode="auto">
                <a:xfrm>
                  <a:off x="5113" y="846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41" name="Group 45"/>
              <p:cNvGrpSpPr>
                <a:grpSpLocks/>
              </p:cNvGrpSpPr>
              <p:nvPr/>
            </p:nvGrpSpPr>
            <p:grpSpPr bwMode="auto">
              <a:xfrm>
                <a:off x="0" y="1000"/>
                <a:ext cx="1708" cy="154"/>
                <a:chOff x="0" y="1000"/>
                <a:chExt cx="1708" cy="154"/>
              </a:xfrm>
            </p:grpSpPr>
            <p:sp>
              <p:nvSpPr>
                <p:cNvPr id="29742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1000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着色性干皮病</a:t>
                  </a:r>
                  <a:endParaRPr kumimoji="1" lang="zh-CN" altLang="en-US"/>
                </a:p>
              </p:txBody>
            </p:sp>
            <p:sp>
              <p:nvSpPr>
                <p:cNvPr id="29743" name="Rectangle 47"/>
                <p:cNvSpPr>
                  <a:spLocks noChangeArrowheads="1"/>
                </p:cNvSpPr>
                <p:nvPr/>
              </p:nvSpPr>
              <p:spPr bwMode="auto">
                <a:xfrm>
                  <a:off x="0" y="1000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44" name="Group 48"/>
              <p:cNvGrpSpPr>
                <a:grpSpLocks/>
              </p:cNvGrpSpPr>
              <p:nvPr/>
            </p:nvGrpSpPr>
            <p:grpSpPr bwMode="auto">
              <a:xfrm>
                <a:off x="1708" y="1000"/>
                <a:ext cx="1702" cy="154"/>
                <a:chOff x="1708" y="1000"/>
                <a:chExt cx="1702" cy="154"/>
              </a:xfrm>
            </p:grpSpPr>
            <p:sp>
              <p:nvSpPr>
                <p:cNvPr id="29745" name="Rectangle 49"/>
                <p:cNvSpPr>
                  <a:spLocks noChangeArrowheads="1"/>
                </p:cNvSpPr>
                <p:nvPr/>
              </p:nvSpPr>
              <p:spPr bwMode="auto">
                <a:xfrm>
                  <a:off x="1708" y="1000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1:23,000</a:t>
                  </a:r>
                  <a:endParaRPr kumimoji="1" lang="en-US" altLang="zh-CN"/>
                </a:p>
              </p:txBody>
            </p:sp>
            <p:sp>
              <p:nvSpPr>
                <p:cNvPr id="29746" name="Rectangle 50"/>
                <p:cNvSpPr>
                  <a:spLocks noChangeArrowheads="1"/>
                </p:cNvSpPr>
                <p:nvPr/>
              </p:nvSpPr>
              <p:spPr bwMode="auto">
                <a:xfrm>
                  <a:off x="1708" y="1000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47" name="Group 51"/>
              <p:cNvGrpSpPr>
                <a:grpSpLocks/>
              </p:cNvGrpSpPr>
              <p:nvPr/>
            </p:nvGrpSpPr>
            <p:grpSpPr bwMode="auto">
              <a:xfrm>
                <a:off x="3410" y="1000"/>
                <a:ext cx="1703" cy="154"/>
                <a:chOff x="3410" y="1000"/>
                <a:chExt cx="1703" cy="154"/>
              </a:xfrm>
            </p:grpSpPr>
            <p:sp>
              <p:nvSpPr>
                <p:cNvPr id="29748" name="Rectangle 52"/>
                <p:cNvSpPr>
                  <a:spLocks noChangeArrowheads="1"/>
                </p:cNvSpPr>
                <p:nvPr/>
              </p:nvSpPr>
              <p:spPr bwMode="auto">
                <a:xfrm>
                  <a:off x="3410" y="1000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1:2,200</a:t>
                  </a:r>
                  <a:endParaRPr kumimoji="1" lang="en-US" altLang="zh-CN"/>
                </a:p>
              </p:txBody>
            </p:sp>
            <p:sp>
              <p:nvSpPr>
                <p:cNvPr id="29749" name="Rectangle 53"/>
                <p:cNvSpPr>
                  <a:spLocks noChangeArrowheads="1"/>
                </p:cNvSpPr>
                <p:nvPr/>
              </p:nvSpPr>
              <p:spPr bwMode="auto">
                <a:xfrm>
                  <a:off x="3410" y="1000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50" name="Group 54"/>
              <p:cNvGrpSpPr>
                <a:grpSpLocks/>
              </p:cNvGrpSpPr>
              <p:nvPr/>
            </p:nvGrpSpPr>
            <p:grpSpPr bwMode="auto">
              <a:xfrm>
                <a:off x="5113" y="1000"/>
                <a:ext cx="1703" cy="154"/>
                <a:chOff x="5113" y="1000"/>
                <a:chExt cx="1703" cy="154"/>
              </a:xfrm>
            </p:grpSpPr>
            <p:sp>
              <p:nvSpPr>
                <p:cNvPr id="29751" name="Rectangle 55"/>
                <p:cNvSpPr>
                  <a:spLocks noChangeArrowheads="1"/>
                </p:cNvSpPr>
                <p:nvPr/>
              </p:nvSpPr>
              <p:spPr bwMode="auto">
                <a:xfrm>
                  <a:off x="5113" y="1000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10.5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52" name="Rectangle 56"/>
                <p:cNvSpPr>
                  <a:spLocks noChangeArrowheads="1"/>
                </p:cNvSpPr>
                <p:nvPr/>
              </p:nvSpPr>
              <p:spPr bwMode="auto">
                <a:xfrm>
                  <a:off x="5113" y="1000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53" name="Group 57"/>
              <p:cNvGrpSpPr>
                <a:grpSpLocks/>
              </p:cNvGrpSpPr>
              <p:nvPr/>
            </p:nvGrpSpPr>
            <p:grpSpPr bwMode="auto">
              <a:xfrm>
                <a:off x="0" y="1154"/>
                <a:ext cx="1708" cy="154"/>
                <a:chOff x="0" y="1154"/>
                <a:chExt cx="1708" cy="154"/>
              </a:xfrm>
            </p:grpSpPr>
            <p:sp>
              <p:nvSpPr>
                <p:cNvPr id="29754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1154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小口氏病</a:t>
                  </a:r>
                  <a:endParaRPr kumimoji="1" lang="zh-CN" altLang="en-US"/>
                </a:p>
              </p:txBody>
            </p:sp>
            <p:sp>
              <p:nvSpPr>
                <p:cNvPr id="29755" name="Rectangle 59"/>
                <p:cNvSpPr>
                  <a:spLocks noChangeArrowheads="1"/>
                </p:cNvSpPr>
                <p:nvPr/>
              </p:nvSpPr>
              <p:spPr bwMode="auto">
                <a:xfrm>
                  <a:off x="0" y="1154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56" name="Group 60"/>
              <p:cNvGrpSpPr>
                <a:grpSpLocks/>
              </p:cNvGrpSpPr>
              <p:nvPr/>
            </p:nvGrpSpPr>
            <p:grpSpPr bwMode="auto">
              <a:xfrm>
                <a:off x="1708" y="1154"/>
                <a:ext cx="1702" cy="154"/>
                <a:chOff x="1708" y="1154"/>
                <a:chExt cx="1702" cy="154"/>
              </a:xfrm>
            </p:grpSpPr>
            <p:sp>
              <p:nvSpPr>
                <p:cNvPr id="29757" name="Rectangle 61"/>
                <p:cNvSpPr>
                  <a:spLocks noChangeArrowheads="1"/>
                </p:cNvSpPr>
                <p:nvPr/>
              </p:nvSpPr>
              <p:spPr bwMode="auto">
                <a:xfrm>
                  <a:off x="1708" y="1154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1:32,000</a:t>
                  </a:r>
                  <a:endParaRPr kumimoji="1" lang="en-US" altLang="zh-CN"/>
                </a:p>
              </p:txBody>
            </p:sp>
            <p:sp>
              <p:nvSpPr>
                <p:cNvPr id="29758" name="Rectangle 62"/>
                <p:cNvSpPr>
                  <a:spLocks noChangeArrowheads="1"/>
                </p:cNvSpPr>
                <p:nvPr/>
              </p:nvSpPr>
              <p:spPr bwMode="auto">
                <a:xfrm>
                  <a:off x="1708" y="1154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59" name="Group 63"/>
              <p:cNvGrpSpPr>
                <a:grpSpLocks/>
              </p:cNvGrpSpPr>
              <p:nvPr/>
            </p:nvGrpSpPr>
            <p:grpSpPr bwMode="auto">
              <a:xfrm>
                <a:off x="3410" y="1154"/>
                <a:ext cx="1703" cy="154"/>
                <a:chOff x="3410" y="1154"/>
                <a:chExt cx="1703" cy="154"/>
              </a:xfrm>
            </p:grpSpPr>
            <p:sp>
              <p:nvSpPr>
                <p:cNvPr id="29760" name="Rectangle 64"/>
                <p:cNvSpPr>
                  <a:spLocks noChangeArrowheads="1"/>
                </p:cNvSpPr>
                <p:nvPr/>
              </p:nvSpPr>
              <p:spPr bwMode="auto">
                <a:xfrm>
                  <a:off x="3410" y="1154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1:2,600</a:t>
                  </a:r>
                  <a:endParaRPr kumimoji="1" lang="en-US" altLang="zh-CN"/>
                </a:p>
              </p:txBody>
            </p:sp>
            <p:sp>
              <p:nvSpPr>
                <p:cNvPr id="29761" name="Rectangle 65"/>
                <p:cNvSpPr>
                  <a:spLocks noChangeArrowheads="1"/>
                </p:cNvSpPr>
                <p:nvPr/>
              </p:nvSpPr>
              <p:spPr bwMode="auto">
                <a:xfrm>
                  <a:off x="3410" y="1154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62" name="Group 66"/>
              <p:cNvGrpSpPr>
                <a:grpSpLocks/>
              </p:cNvGrpSpPr>
              <p:nvPr/>
            </p:nvGrpSpPr>
            <p:grpSpPr bwMode="auto">
              <a:xfrm>
                <a:off x="5113" y="1154"/>
                <a:ext cx="1703" cy="154"/>
                <a:chOff x="5113" y="1154"/>
                <a:chExt cx="1703" cy="154"/>
              </a:xfrm>
            </p:grpSpPr>
            <p:sp>
              <p:nvSpPr>
                <p:cNvPr id="29763" name="Rectangle 67"/>
                <p:cNvSpPr>
                  <a:spLocks noChangeArrowheads="1"/>
                </p:cNvSpPr>
                <p:nvPr/>
              </p:nvSpPr>
              <p:spPr bwMode="auto">
                <a:xfrm>
                  <a:off x="5113" y="1154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12.2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64" name="Rectangle 68"/>
                <p:cNvSpPr>
                  <a:spLocks noChangeArrowheads="1"/>
                </p:cNvSpPr>
                <p:nvPr/>
              </p:nvSpPr>
              <p:spPr bwMode="auto">
                <a:xfrm>
                  <a:off x="5113" y="1154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65" name="Group 69"/>
              <p:cNvGrpSpPr>
                <a:grpSpLocks/>
              </p:cNvGrpSpPr>
              <p:nvPr/>
            </p:nvGrpSpPr>
            <p:grpSpPr bwMode="auto">
              <a:xfrm>
                <a:off x="0" y="1308"/>
                <a:ext cx="1708" cy="154"/>
                <a:chOff x="0" y="1308"/>
                <a:chExt cx="1708" cy="154"/>
              </a:xfrm>
            </p:grpSpPr>
            <p:sp>
              <p:nvSpPr>
                <p:cNvPr id="29766" name="Rectangle 70"/>
                <p:cNvSpPr>
                  <a:spLocks noChangeArrowheads="1"/>
                </p:cNvSpPr>
                <p:nvPr/>
              </p:nvSpPr>
              <p:spPr bwMode="auto">
                <a:xfrm>
                  <a:off x="0" y="1308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全身白化病</a:t>
                  </a:r>
                  <a:endParaRPr kumimoji="1" lang="zh-CN" altLang="en-US"/>
                </a:p>
              </p:txBody>
            </p:sp>
            <p:sp>
              <p:nvSpPr>
                <p:cNvPr id="29767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1308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68" name="Group 72"/>
              <p:cNvGrpSpPr>
                <a:grpSpLocks/>
              </p:cNvGrpSpPr>
              <p:nvPr/>
            </p:nvGrpSpPr>
            <p:grpSpPr bwMode="auto">
              <a:xfrm>
                <a:off x="1708" y="1308"/>
                <a:ext cx="1702" cy="154"/>
                <a:chOff x="1708" y="1308"/>
                <a:chExt cx="1702" cy="154"/>
              </a:xfrm>
            </p:grpSpPr>
            <p:sp>
              <p:nvSpPr>
                <p:cNvPr id="29769" name="Rectangle 73"/>
                <p:cNvSpPr>
                  <a:spLocks noChangeArrowheads="1"/>
                </p:cNvSpPr>
                <p:nvPr/>
              </p:nvSpPr>
              <p:spPr bwMode="auto">
                <a:xfrm>
                  <a:off x="1708" y="1308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1:40,000</a:t>
                  </a:r>
                  <a:endParaRPr kumimoji="1" lang="en-US" altLang="zh-CN"/>
                </a:p>
              </p:txBody>
            </p:sp>
            <p:sp>
              <p:nvSpPr>
                <p:cNvPr id="29770" name="Rectangle 74"/>
                <p:cNvSpPr>
                  <a:spLocks noChangeArrowheads="1"/>
                </p:cNvSpPr>
                <p:nvPr/>
              </p:nvSpPr>
              <p:spPr bwMode="auto">
                <a:xfrm>
                  <a:off x="1708" y="1308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71" name="Group 75"/>
              <p:cNvGrpSpPr>
                <a:grpSpLocks/>
              </p:cNvGrpSpPr>
              <p:nvPr/>
            </p:nvGrpSpPr>
            <p:grpSpPr bwMode="auto">
              <a:xfrm>
                <a:off x="3410" y="1308"/>
                <a:ext cx="1703" cy="154"/>
                <a:chOff x="3410" y="1308"/>
                <a:chExt cx="1703" cy="154"/>
              </a:xfrm>
            </p:grpSpPr>
            <p:sp>
              <p:nvSpPr>
                <p:cNvPr id="29772" name="Rectangle 76"/>
                <p:cNvSpPr>
                  <a:spLocks noChangeArrowheads="1"/>
                </p:cNvSpPr>
                <p:nvPr/>
              </p:nvSpPr>
              <p:spPr bwMode="auto">
                <a:xfrm>
                  <a:off x="3410" y="130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1:3,600</a:t>
                  </a:r>
                  <a:endParaRPr kumimoji="1" lang="en-US" altLang="zh-CN"/>
                </a:p>
              </p:txBody>
            </p:sp>
            <p:sp>
              <p:nvSpPr>
                <p:cNvPr id="29773" name="Rectangle 77"/>
                <p:cNvSpPr>
                  <a:spLocks noChangeArrowheads="1"/>
                </p:cNvSpPr>
                <p:nvPr/>
              </p:nvSpPr>
              <p:spPr bwMode="auto">
                <a:xfrm>
                  <a:off x="3410" y="130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74" name="Group 78"/>
              <p:cNvGrpSpPr>
                <a:grpSpLocks/>
              </p:cNvGrpSpPr>
              <p:nvPr/>
            </p:nvGrpSpPr>
            <p:grpSpPr bwMode="auto">
              <a:xfrm>
                <a:off x="5113" y="1308"/>
                <a:ext cx="1703" cy="154"/>
                <a:chOff x="5113" y="1308"/>
                <a:chExt cx="1703" cy="154"/>
              </a:xfrm>
            </p:grpSpPr>
            <p:sp>
              <p:nvSpPr>
                <p:cNvPr id="29775" name="Rectangle 79"/>
                <p:cNvSpPr>
                  <a:spLocks noChangeArrowheads="1"/>
                </p:cNvSpPr>
                <p:nvPr/>
              </p:nvSpPr>
              <p:spPr bwMode="auto">
                <a:xfrm>
                  <a:off x="5113" y="130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13.5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76" name="Rectangle 80"/>
                <p:cNvSpPr>
                  <a:spLocks noChangeArrowheads="1"/>
                </p:cNvSpPr>
                <p:nvPr/>
              </p:nvSpPr>
              <p:spPr bwMode="auto">
                <a:xfrm>
                  <a:off x="5113" y="130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77" name="Group 81"/>
              <p:cNvGrpSpPr>
                <a:grpSpLocks/>
              </p:cNvGrpSpPr>
              <p:nvPr/>
            </p:nvGrpSpPr>
            <p:grpSpPr bwMode="auto">
              <a:xfrm>
                <a:off x="0" y="1462"/>
                <a:ext cx="1708" cy="154"/>
                <a:chOff x="0" y="1462"/>
                <a:chExt cx="1708" cy="154"/>
              </a:xfrm>
            </p:grpSpPr>
            <p:sp>
              <p:nvSpPr>
                <p:cNvPr id="29778" name="Rectangle 82"/>
                <p:cNvSpPr>
                  <a:spLocks noChangeArrowheads="1"/>
                </p:cNvSpPr>
                <p:nvPr/>
              </p:nvSpPr>
              <p:spPr bwMode="auto">
                <a:xfrm>
                  <a:off x="0" y="1462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全色盲</a:t>
                  </a:r>
                  <a:endParaRPr kumimoji="1" lang="zh-CN" altLang="en-US"/>
                </a:p>
              </p:txBody>
            </p:sp>
            <p:sp>
              <p:nvSpPr>
                <p:cNvPr id="29779" name="Rectangle 83"/>
                <p:cNvSpPr>
                  <a:spLocks noChangeArrowheads="1"/>
                </p:cNvSpPr>
                <p:nvPr/>
              </p:nvSpPr>
              <p:spPr bwMode="auto">
                <a:xfrm>
                  <a:off x="0" y="1462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80" name="Group 84"/>
              <p:cNvGrpSpPr>
                <a:grpSpLocks/>
              </p:cNvGrpSpPr>
              <p:nvPr/>
            </p:nvGrpSpPr>
            <p:grpSpPr bwMode="auto">
              <a:xfrm>
                <a:off x="1708" y="1462"/>
                <a:ext cx="1702" cy="154"/>
                <a:chOff x="1708" y="1462"/>
                <a:chExt cx="1702" cy="154"/>
              </a:xfrm>
            </p:grpSpPr>
            <p:sp>
              <p:nvSpPr>
                <p:cNvPr id="29781" name="Rectangle 85"/>
                <p:cNvSpPr>
                  <a:spLocks noChangeArrowheads="1"/>
                </p:cNvSpPr>
                <p:nvPr/>
              </p:nvSpPr>
              <p:spPr bwMode="auto">
                <a:xfrm>
                  <a:off x="1708" y="1462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1:73,000</a:t>
                  </a:r>
                  <a:endParaRPr kumimoji="1" lang="en-US" altLang="zh-CN"/>
                </a:p>
              </p:txBody>
            </p:sp>
            <p:sp>
              <p:nvSpPr>
                <p:cNvPr id="29782" name="Rectangle 86"/>
                <p:cNvSpPr>
                  <a:spLocks noChangeArrowheads="1"/>
                </p:cNvSpPr>
                <p:nvPr/>
              </p:nvSpPr>
              <p:spPr bwMode="auto">
                <a:xfrm>
                  <a:off x="1708" y="1462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83" name="Group 87"/>
              <p:cNvGrpSpPr>
                <a:grpSpLocks/>
              </p:cNvGrpSpPr>
              <p:nvPr/>
            </p:nvGrpSpPr>
            <p:grpSpPr bwMode="auto">
              <a:xfrm>
                <a:off x="3410" y="1462"/>
                <a:ext cx="1703" cy="154"/>
                <a:chOff x="3410" y="1462"/>
                <a:chExt cx="1703" cy="154"/>
              </a:xfrm>
            </p:grpSpPr>
            <p:sp>
              <p:nvSpPr>
                <p:cNvPr id="29784" name="Rectangle 88"/>
                <p:cNvSpPr>
                  <a:spLocks noChangeArrowheads="1"/>
                </p:cNvSpPr>
                <p:nvPr/>
              </p:nvSpPr>
              <p:spPr bwMode="auto">
                <a:xfrm>
                  <a:off x="3410" y="146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1:4,100</a:t>
                  </a:r>
                  <a:endParaRPr kumimoji="1" lang="en-US" altLang="zh-CN"/>
                </a:p>
              </p:txBody>
            </p:sp>
            <p:sp>
              <p:nvSpPr>
                <p:cNvPr id="29785" name="Rectangle 89"/>
                <p:cNvSpPr>
                  <a:spLocks noChangeArrowheads="1"/>
                </p:cNvSpPr>
                <p:nvPr/>
              </p:nvSpPr>
              <p:spPr bwMode="auto">
                <a:xfrm>
                  <a:off x="3410" y="146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86" name="Group 90"/>
              <p:cNvGrpSpPr>
                <a:grpSpLocks/>
              </p:cNvGrpSpPr>
              <p:nvPr/>
            </p:nvGrpSpPr>
            <p:grpSpPr bwMode="auto">
              <a:xfrm>
                <a:off x="5113" y="1462"/>
                <a:ext cx="1703" cy="154"/>
                <a:chOff x="5113" y="1462"/>
                <a:chExt cx="1703" cy="154"/>
              </a:xfrm>
            </p:grpSpPr>
            <p:sp>
              <p:nvSpPr>
                <p:cNvPr id="29787" name="Rectangle 91"/>
                <p:cNvSpPr>
                  <a:spLocks noChangeArrowheads="1"/>
                </p:cNvSpPr>
                <p:nvPr/>
              </p:nvSpPr>
              <p:spPr bwMode="auto">
                <a:xfrm>
                  <a:off x="5113" y="146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17.9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88" name="Rectangle 92"/>
                <p:cNvSpPr>
                  <a:spLocks noChangeArrowheads="1"/>
                </p:cNvSpPr>
                <p:nvPr/>
              </p:nvSpPr>
              <p:spPr bwMode="auto">
                <a:xfrm>
                  <a:off x="5113" y="146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89" name="Group 93"/>
              <p:cNvGrpSpPr>
                <a:grpSpLocks/>
              </p:cNvGrpSpPr>
              <p:nvPr/>
            </p:nvGrpSpPr>
            <p:grpSpPr bwMode="auto">
              <a:xfrm>
                <a:off x="0" y="1616"/>
                <a:ext cx="1708" cy="154"/>
                <a:chOff x="0" y="1616"/>
                <a:chExt cx="1708" cy="154"/>
              </a:xfrm>
            </p:grpSpPr>
            <p:sp>
              <p:nvSpPr>
                <p:cNvPr id="29790" name="Rectangle 94"/>
                <p:cNvSpPr>
                  <a:spLocks noChangeArrowheads="1"/>
                </p:cNvSpPr>
                <p:nvPr/>
              </p:nvSpPr>
              <p:spPr bwMode="auto">
                <a:xfrm>
                  <a:off x="0" y="1616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小头症</a:t>
                  </a:r>
                  <a:endParaRPr kumimoji="1" lang="zh-CN" altLang="en-US"/>
                </a:p>
              </p:txBody>
            </p:sp>
            <p:sp>
              <p:nvSpPr>
                <p:cNvPr id="29791" name="Rectangle 95"/>
                <p:cNvSpPr>
                  <a:spLocks noChangeArrowheads="1"/>
                </p:cNvSpPr>
                <p:nvPr/>
              </p:nvSpPr>
              <p:spPr bwMode="auto">
                <a:xfrm>
                  <a:off x="0" y="1616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92" name="Group 96"/>
              <p:cNvGrpSpPr>
                <a:grpSpLocks/>
              </p:cNvGrpSpPr>
              <p:nvPr/>
            </p:nvGrpSpPr>
            <p:grpSpPr bwMode="auto">
              <a:xfrm>
                <a:off x="1708" y="1616"/>
                <a:ext cx="1702" cy="154"/>
                <a:chOff x="1708" y="1616"/>
                <a:chExt cx="1702" cy="154"/>
              </a:xfrm>
            </p:grpSpPr>
            <p:sp>
              <p:nvSpPr>
                <p:cNvPr id="29793" name="Rectangle 97"/>
                <p:cNvSpPr>
                  <a:spLocks noChangeArrowheads="1"/>
                </p:cNvSpPr>
                <p:nvPr/>
              </p:nvSpPr>
              <p:spPr bwMode="auto">
                <a:xfrm>
                  <a:off x="1708" y="1616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1:77,000</a:t>
                  </a:r>
                  <a:endParaRPr kumimoji="1" lang="en-US" altLang="zh-CN"/>
                </a:p>
              </p:txBody>
            </p:sp>
            <p:sp>
              <p:nvSpPr>
                <p:cNvPr id="29794" name="Rectangle 98"/>
                <p:cNvSpPr>
                  <a:spLocks noChangeArrowheads="1"/>
                </p:cNvSpPr>
                <p:nvPr/>
              </p:nvSpPr>
              <p:spPr bwMode="auto">
                <a:xfrm>
                  <a:off x="1708" y="1616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95" name="Group 99"/>
              <p:cNvGrpSpPr>
                <a:grpSpLocks/>
              </p:cNvGrpSpPr>
              <p:nvPr/>
            </p:nvGrpSpPr>
            <p:grpSpPr bwMode="auto">
              <a:xfrm>
                <a:off x="3410" y="1616"/>
                <a:ext cx="1703" cy="154"/>
                <a:chOff x="3410" y="1616"/>
                <a:chExt cx="1703" cy="154"/>
              </a:xfrm>
            </p:grpSpPr>
            <p:sp>
              <p:nvSpPr>
                <p:cNvPr id="29796" name="Rectangle 100"/>
                <p:cNvSpPr>
                  <a:spLocks noChangeArrowheads="1"/>
                </p:cNvSpPr>
                <p:nvPr/>
              </p:nvSpPr>
              <p:spPr bwMode="auto">
                <a:xfrm>
                  <a:off x="3410" y="1616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1:4,200</a:t>
                  </a:r>
                  <a:endParaRPr kumimoji="1" lang="en-US" altLang="zh-CN"/>
                </a:p>
              </p:txBody>
            </p:sp>
            <p:sp>
              <p:nvSpPr>
                <p:cNvPr id="297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3410" y="1616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98" name="Group 102"/>
              <p:cNvGrpSpPr>
                <a:grpSpLocks/>
              </p:cNvGrpSpPr>
              <p:nvPr/>
            </p:nvGrpSpPr>
            <p:grpSpPr bwMode="auto">
              <a:xfrm>
                <a:off x="5113" y="1616"/>
                <a:ext cx="1703" cy="154"/>
                <a:chOff x="5113" y="1616"/>
                <a:chExt cx="1703" cy="154"/>
              </a:xfrm>
            </p:grpSpPr>
            <p:sp>
              <p:nvSpPr>
                <p:cNvPr id="297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5113" y="1616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18.3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5113" y="1616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01" name="Group 105"/>
              <p:cNvGrpSpPr>
                <a:grpSpLocks/>
              </p:cNvGrpSpPr>
              <p:nvPr/>
            </p:nvGrpSpPr>
            <p:grpSpPr bwMode="auto">
              <a:xfrm>
                <a:off x="0" y="1770"/>
                <a:ext cx="1708" cy="154"/>
                <a:chOff x="0" y="1770"/>
                <a:chExt cx="1708" cy="154"/>
              </a:xfrm>
            </p:grpSpPr>
            <p:sp>
              <p:nvSpPr>
                <p:cNvPr id="29802" name="Rectangle 106"/>
                <p:cNvSpPr>
                  <a:spLocks noChangeArrowheads="1"/>
                </p:cNvSpPr>
                <p:nvPr/>
              </p:nvSpPr>
              <p:spPr bwMode="auto">
                <a:xfrm>
                  <a:off x="0" y="1770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Wilson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氏病</a:t>
                  </a:r>
                  <a:endParaRPr kumimoji="1" lang="zh-CN" altLang="en-US"/>
                </a:p>
              </p:txBody>
            </p:sp>
            <p:sp>
              <p:nvSpPr>
                <p:cNvPr id="298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0" y="1770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04" name="Group 108"/>
              <p:cNvGrpSpPr>
                <a:grpSpLocks/>
              </p:cNvGrpSpPr>
              <p:nvPr/>
            </p:nvGrpSpPr>
            <p:grpSpPr bwMode="auto">
              <a:xfrm>
                <a:off x="1708" y="1770"/>
                <a:ext cx="1702" cy="154"/>
                <a:chOff x="1708" y="1770"/>
                <a:chExt cx="1702" cy="154"/>
              </a:xfrm>
            </p:grpSpPr>
            <p:sp>
              <p:nvSpPr>
                <p:cNvPr id="298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1708" y="1770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1:87,000</a:t>
                  </a:r>
                  <a:endParaRPr kumimoji="1" lang="en-US" altLang="zh-CN"/>
                </a:p>
              </p:txBody>
            </p:sp>
            <p:sp>
              <p:nvSpPr>
                <p:cNvPr id="298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1708" y="1770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07" name="Group 111"/>
              <p:cNvGrpSpPr>
                <a:grpSpLocks/>
              </p:cNvGrpSpPr>
              <p:nvPr/>
            </p:nvGrpSpPr>
            <p:grpSpPr bwMode="auto">
              <a:xfrm>
                <a:off x="3410" y="1770"/>
                <a:ext cx="1703" cy="154"/>
                <a:chOff x="3410" y="1770"/>
                <a:chExt cx="1703" cy="154"/>
              </a:xfrm>
            </p:grpSpPr>
            <p:sp>
              <p:nvSpPr>
                <p:cNvPr id="29808" name="Rectangle 112"/>
                <p:cNvSpPr>
                  <a:spLocks noChangeArrowheads="1"/>
                </p:cNvSpPr>
                <p:nvPr/>
              </p:nvSpPr>
              <p:spPr bwMode="auto">
                <a:xfrm>
                  <a:off x="3410" y="1770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1:4,500</a:t>
                  </a:r>
                  <a:endParaRPr kumimoji="1" lang="en-US" altLang="zh-CN"/>
                </a:p>
              </p:txBody>
            </p:sp>
            <p:sp>
              <p:nvSpPr>
                <p:cNvPr id="298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3410" y="1770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10" name="Group 114"/>
              <p:cNvGrpSpPr>
                <a:grpSpLocks/>
              </p:cNvGrpSpPr>
              <p:nvPr/>
            </p:nvGrpSpPr>
            <p:grpSpPr bwMode="auto">
              <a:xfrm>
                <a:off x="5113" y="1770"/>
                <a:ext cx="1703" cy="154"/>
                <a:chOff x="5113" y="1770"/>
                <a:chExt cx="1703" cy="154"/>
              </a:xfrm>
            </p:grpSpPr>
            <p:sp>
              <p:nvSpPr>
                <p:cNvPr id="298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5113" y="1770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19.4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5113" y="1770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13" name="Group 117"/>
              <p:cNvGrpSpPr>
                <a:grpSpLocks/>
              </p:cNvGrpSpPr>
              <p:nvPr/>
            </p:nvGrpSpPr>
            <p:grpSpPr bwMode="auto">
              <a:xfrm>
                <a:off x="0" y="1924"/>
                <a:ext cx="1708" cy="154"/>
                <a:chOff x="0" y="1924"/>
                <a:chExt cx="1708" cy="154"/>
              </a:xfrm>
            </p:grpSpPr>
            <p:sp>
              <p:nvSpPr>
                <p:cNvPr id="29814" name="Rectangle 118"/>
                <p:cNvSpPr>
                  <a:spLocks noChangeArrowheads="1"/>
                </p:cNvSpPr>
                <p:nvPr/>
              </p:nvSpPr>
              <p:spPr bwMode="auto">
                <a:xfrm>
                  <a:off x="0" y="1924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无过氧化氢酶血症</a:t>
                  </a:r>
                  <a:endParaRPr kumimoji="1" lang="zh-CN" altLang="en-US"/>
                </a:p>
              </p:txBody>
            </p:sp>
            <p:sp>
              <p:nvSpPr>
                <p:cNvPr id="29815" name="Rectangle 119"/>
                <p:cNvSpPr>
                  <a:spLocks noChangeArrowheads="1"/>
                </p:cNvSpPr>
                <p:nvPr/>
              </p:nvSpPr>
              <p:spPr bwMode="auto">
                <a:xfrm>
                  <a:off x="0" y="1924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16" name="Group 120"/>
              <p:cNvGrpSpPr>
                <a:grpSpLocks/>
              </p:cNvGrpSpPr>
              <p:nvPr/>
            </p:nvGrpSpPr>
            <p:grpSpPr bwMode="auto">
              <a:xfrm>
                <a:off x="1708" y="1924"/>
                <a:ext cx="1702" cy="154"/>
                <a:chOff x="1708" y="1924"/>
                <a:chExt cx="1702" cy="154"/>
              </a:xfrm>
            </p:grpSpPr>
            <p:sp>
              <p:nvSpPr>
                <p:cNvPr id="29817" name="Rectangle 121"/>
                <p:cNvSpPr>
                  <a:spLocks noChangeArrowheads="1"/>
                </p:cNvSpPr>
                <p:nvPr/>
              </p:nvSpPr>
              <p:spPr bwMode="auto">
                <a:xfrm>
                  <a:off x="1708" y="1924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1:160,000</a:t>
                  </a:r>
                  <a:endParaRPr kumimoji="1" lang="en-US" altLang="zh-CN"/>
                </a:p>
              </p:txBody>
            </p:sp>
            <p:sp>
              <p:nvSpPr>
                <p:cNvPr id="29818" name="Rectangle 122"/>
                <p:cNvSpPr>
                  <a:spLocks noChangeArrowheads="1"/>
                </p:cNvSpPr>
                <p:nvPr/>
              </p:nvSpPr>
              <p:spPr bwMode="auto">
                <a:xfrm>
                  <a:off x="1708" y="1924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19" name="Group 123"/>
              <p:cNvGrpSpPr>
                <a:grpSpLocks/>
              </p:cNvGrpSpPr>
              <p:nvPr/>
            </p:nvGrpSpPr>
            <p:grpSpPr bwMode="auto">
              <a:xfrm>
                <a:off x="3410" y="1924"/>
                <a:ext cx="1703" cy="154"/>
                <a:chOff x="3410" y="1924"/>
                <a:chExt cx="1703" cy="154"/>
              </a:xfrm>
            </p:grpSpPr>
            <p:sp>
              <p:nvSpPr>
                <p:cNvPr id="29820" name="Rectangle 124"/>
                <p:cNvSpPr>
                  <a:spLocks noChangeArrowheads="1"/>
                </p:cNvSpPr>
                <p:nvPr/>
              </p:nvSpPr>
              <p:spPr bwMode="auto">
                <a:xfrm>
                  <a:off x="3410" y="1924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1:6,200</a:t>
                  </a:r>
                  <a:endParaRPr kumimoji="1" lang="en-US" altLang="zh-CN"/>
                </a:p>
              </p:txBody>
            </p:sp>
            <p:sp>
              <p:nvSpPr>
                <p:cNvPr id="29821" name="Rectangle 125"/>
                <p:cNvSpPr>
                  <a:spLocks noChangeArrowheads="1"/>
                </p:cNvSpPr>
                <p:nvPr/>
              </p:nvSpPr>
              <p:spPr bwMode="auto">
                <a:xfrm>
                  <a:off x="3410" y="1924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22" name="Group 126"/>
              <p:cNvGrpSpPr>
                <a:grpSpLocks/>
              </p:cNvGrpSpPr>
              <p:nvPr/>
            </p:nvGrpSpPr>
            <p:grpSpPr bwMode="auto">
              <a:xfrm>
                <a:off x="5113" y="1924"/>
                <a:ext cx="1703" cy="154"/>
                <a:chOff x="5113" y="1924"/>
                <a:chExt cx="1703" cy="154"/>
              </a:xfrm>
            </p:grpSpPr>
            <p:sp>
              <p:nvSpPr>
                <p:cNvPr id="29823" name="Rectangle 127"/>
                <p:cNvSpPr>
                  <a:spLocks noChangeArrowheads="1"/>
                </p:cNvSpPr>
                <p:nvPr/>
              </p:nvSpPr>
              <p:spPr bwMode="auto">
                <a:xfrm>
                  <a:off x="5113" y="1924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26.0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24" name="Rectangle 128"/>
                <p:cNvSpPr>
                  <a:spLocks noChangeArrowheads="1"/>
                </p:cNvSpPr>
                <p:nvPr/>
              </p:nvSpPr>
              <p:spPr bwMode="auto">
                <a:xfrm>
                  <a:off x="5113" y="1924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25" name="Group 129"/>
              <p:cNvGrpSpPr>
                <a:grpSpLocks/>
              </p:cNvGrpSpPr>
              <p:nvPr/>
            </p:nvGrpSpPr>
            <p:grpSpPr bwMode="auto">
              <a:xfrm>
                <a:off x="0" y="2078"/>
                <a:ext cx="1708" cy="154"/>
                <a:chOff x="0" y="2078"/>
                <a:chExt cx="1708" cy="154"/>
              </a:xfrm>
            </p:grpSpPr>
            <p:sp>
              <p:nvSpPr>
                <p:cNvPr id="29826" name="Rectangle 130"/>
                <p:cNvSpPr>
                  <a:spLocks noChangeArrowheads="1"/>
                </p:cNvSpPr>
                <p:nvPr/>
              </p:nvSpPr>
              <p:spPr bwMode="auto">
                <a:xfrm>
                  <a:off x="0" y="2078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黑蒙性痴呆</a:t>
                  </a:r>
                  <a:endParaRPr kumimoji="1" lang="zh-CN" altLang="en-US"/>
                </a:p>
              </p:txBody>
            </p:sp>
            <p:sp>
              <p:nvSpPr>
                <p:cNvPr id="29827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2078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28" name="Group 132"/>
              <p:cNvGrpSpPr>
                <a:grpSpLocks/>
              </p:cNvGrpSpPr>
              <p:nvPr/>
            </p:nvGrpSpPr>
            <p:grpSpPr bwMode="auto">
              <a:xfrm>
                <a:off x="1708" y="2078"/>
                <a:ext cx="1702" cy="154"/>
                <a:chOff x="1708" y="2078"/>
                <a:chExt cx="1702" cy="154"/>
              </a:xfrm>
            </p:grpSpPr>
            <p:sp>
              <p:nvSpPr>
                <p:cNvPr id="29829" name="Rectangle 133"/>
                <p:cNvSpPr>
                  <a:spLocks noChangeArrowheads="1"/>
                </p:cNvSpPr>
                <p:nvPr/>
              </p:nvSpPr>
              <p:spPr bwMode="auto">
                <a:xfrm>
                  <a:off x="1708" y="2078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1:310,000</a:t>
                  </a:r>
                  <a:endParaRPr kumimoji="1" lang="en-US" altLang="zh-CN"/>
                </a:p>
              </p:txBody>
            </p:sp>
            <p:sp>
              <p:nvSpPr>
                <p:cNvPr id="29830" name="Rectangle 134"/>
                <p:cNvSpPr>
                  <a:spLocks noChangeArrowheads="1"/>
                </p:cNvSpPr>
                <p:nvPr/>
              </p:nvSpPr>
              <p:spPr bwMode="auto">
                <a:xfrm>
                  <a:off x="1708" y="2078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31" name="Group 135"/>
              <p:cNvGrpSpPr>
                <a:grpSpLocks/>
              </p:cNvGrpSpPr>
              <p:nvPr/>
            </p:nvGrpSpPr>
            <p:grpSpPr bwMode="auto">
              <a:xfrm>
                <a:off x="3410" y="2078"/>
                <a:ext cx="1703" cy="154"/>
                <a:chOff x="3410" y="2078"/>
                <a:chExt cx="1703" cy="154"/>
              </a:xfrm>
            </p:grpSpPr>
            <p:sp>
              <p:nvSpPr>
                <p:cNvPr id="29832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10" y="207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1:8,600</a:t>
                  </a:r>
                  <a:endParaRPr kumimoji="1" lang="en-US" altLang="zh-CN"/>
                </a:p>
              </p:txBody>
            </p:sp>
            <p:sp>
              <p:nvSpPr>
                <p:cNvPr id="29833" name="Rectangle 137"/>
                <p:cNvSpPr>
                  <a:spLocks noChangeArrowheads="1"/>
                </p:cNvSpPr>
                <p:nvPr/>
              </p:nvSpPr>
              <p:spPr bwMode="auto">
                <a:xfrm>
                  <a:off x="3410" y="207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34" name="Group 138"/>
              <p:cNvGrpSpPr>
                <a:grpSpLocks/>
              </p:cNvGrpSpPr>
              <p:nvPr/>
            </p:nvGrpSpPr>
            <p:grpSpPr bwMode="auto">
              <a:xfrm>
                <a:off x="5113" y="2078"/>
                <a:ext cx="1703" cy="154"/>
                <a:chOff x="5113" y="2078"/>
                <a:chExt cx="1703" cy="154"/>
              </a:xfrm>
            </p:grpSpPr>
            <p:sp>
              <p:nvSpPr>
                <p:cNvPr id="29835" name="Rectangle 139"/>
                <p:cNvSpPr>
                  <a:spLocks noChangeArrowheads="1"/>
                </p:cNvSpPr>
                <p:nvPr/>
              </p:nvSpPr>
              <p:spPr bwMode="auto">
                <a:xfrm>
                  <a:off x="5113" y="207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35.7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36" name="Rectangle 140"/>
                <p:cNvSpPr>
                  <a:spLocks noChangeArrowheads="1"/>
                </p:cNvSpPr>
                <p:nvPr/>
              </p:nvSpPr>
              <p:spPr bwMode="auto">
                <a:xfrm>
                  <a:off x="5113" y="207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37" name="Group 141"/>
              <p:cNvGrpSpPr>
                <a:grpSpLocks/>
              </p:cNvGrpSpPr>
              <p:nvPr/>
            </p:nvGrpSpPr>
            <p:grpSpPr bwMode="auto">
              <a:xfrm>
                <a:off x="0" y="2232"/>
                <a:ext cx="1708" cy="154"/>
                <a:chOff x="0" y="2232"/>
                <a:chExt cx="1708" cy="154"/>
              </a:xfrm>
            </p:grpSpPr>
            <p:sp>
              <p:nvSpPr>
                <p:cNvPr id="29838" name="Rectangle 142"/>
                <p:cNvSpPr>
                  <a:spLocks noChangeArrowheads="1"/>
                </p:cNvSpPr>
                <p:nvPr/>
              </p:nvSpPr>
              <p:spPr bwMode="auto">
                <a:xfrm>
                  <a:off x="0" y="2232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先天性鱼鳞症</a:t>
                  </a:r>
                  <a:endParaRPr kumimoji="1" lang="zh-CN" altLang="en-US"/>
                </a:p>
              </p:txBody>
            </p:sp>
            <p:sp>
              <p:nvSpPr>
                <p:cNvPr id="29839" name="Rectangle 143"/>
                <p:cNvSpPr>
                  <a:spLocks noChangeArrowheads="1"/>
                </p:cNvSpPr>
                <p:nvPr/>
              </p:nvSpPr>
              <p:spPr bwMode="auto">
                <a:xfrm>
                  <a:off x="0" y="2232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40" name="Group 144"/>
              <p:cNvGrpSpPr>
                <a:grpSpLocks/>
              </p:cNvGrpSpPr>
              <p:nvPr/>
            </p:nvGrpSpPr>
            <p:grpSpPr bwMode="auto">
              <a:xfrm>
                <a:off x="1708" y="2232"/>
                <a:ext cx="1702" cy="154"/>
                <a:chOff x="1708" y="2232"/>
                <a:chExt cx="1702" cy="154"/>
              </a:xfrm>
            </p:grpSpPr>
            <p:sp>
              <p:nvSpPr>
                <p:cNvPr id="29841" name="Rectangle 145"/>
                <p:cNvSpPr>
                  <a:spLocks noChangeArrowheads="1"/>
                </p:cNvSpPr>
                <p:nvPr/>
              </p:nvSpPr>
              <p:spPr bwMode="auto">
                <a:xfrm>
                  <a:off x="1708" y="2232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1:1,000,000</a:t>
                  </a:r>
                  <a:endParaRPr kumimoji="1" lang="en-US" altLang="zh-CN"/>
                </a:p>
              </p:txBody>
            </p:sp>
            <p:sp>
              <p:nvSpPr>
                <p:cNvPr id="29842" name="Rectangle 146"/>
                <p:cNvSpPr>
                  <a:spLocks noChangeArrowheads="1"/>
                </p:cNvSpPr>
                <p:nvPr/>
              </p:nvSpPr>
              <p:spPr bwMode="auto">
                <a:xfrm>
                  <a:off x="1708" y="2232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43" name="Group 147"/>
              <p:cNvGrpSpPr>
                <a:grpSpLocks/>
              </p:cNvGrpSpPr>
              <p:nvPr/>
            </p:nvGrpSpPr>
            <p:grpSpPr bwMode="auto">
              <a:xfrm>
                <a:off x="3410" y="2232"/>
                <a:ext cx="1703" cy="154"/>
                <a:chOff x="3410" y="2232"/>
                <a:chExt cx="1703" cy="154"/>
              </a:xfrm>
            </p:grpSpPr>
            <p:sp>
              <p:nvSpPr>
                <p:cNvPr id="29844" name="Rectangle 148"/>
                <p:cNvSpPr>
                  <a:spLocks noChangeArrowheads="1"/>
                </p:cNvSpPr>
                <p:nvPr/>
              </p:nvSpPr>
              <p:spPr bwMode="auto">
                <a:xfrm>
                  <a:off x="3410" y="223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1:16,000</a:t>
                  </a:r>
                  <a:endParaRPr kumimoji="1" lang="en-US" altLang="zh-CN"/>
                </a:p>
              </p:txBody>
            </p:sp>
            <p:sp>
              <p:nvSpPr>
                <p:cNvPr id="29845" name="Rectangle 149"/>
                <p:cNvSpPr>
                  <a:spLocks noChangeArrowheads="1"/>
                </p:cNvSpPr>
                <p:nvPr/>
              </p:nvSpPr>
              <p:spPr bwMode="auto">
                <a:xfrm>
                  <a:off x="3410" y="223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46" name="Group 150"/>
              <p:cNvGrpSpPr>
                <a:grpSpLocks/>
              </p:cNvGrpSpPr>
              <p:nvPr/>
            </p:nvGrpSpPr>
            <p:grpSpPr bwMode="auto">
              <a:xfrm>
                <a:off x="5113" y="2232"/>
                <a:ext cx="1703" cy="154"/>
                <a:chOff x="5113" y="2232"/>
                <a:chExt cx="1703" cy="154"/>
              </a:xfrm>
            </p:grpSpPr>
            <p:sp>
              <p:nvSpPr>
                <p:cNvPr id="29847" name="Rectangle 151"/>
                <p:cNvSpPr>
                  <a:spLocks noChangeArrowheads="1"/>
                </p:cNvSpPr>
                <p:nvPr/>
              </p:nvSpPr>
              <p:spPr bwMode="auto">
                <a:xfrm>
                  <a:off x="5113" y="223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63.5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48" name="Rectangle 152"/>
                <p:cNvSpPr>
                  <a:spLocks noChangeArrowheads="1"/>
                </p:cNvSpPr>
                <p:nvPr/>
              </p:nvSpPr>
              <p:spPr bwMode="auto">
                <a:xfrm>
                  <a:off x="5113" y="223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9849" name="Rectangle 153"/>
            <p:cNvSpPr>
              <a:spLocks noChangeArrowheads="1"/>
            </p:cNvSpPr>
            <p:nvPr/>
          </p:nvSpPr>
          <p:spPr bwMode="auto">
            <a:xfrm>
              <a:off x="-3" y="381"/>
              <a:ext cx="6822" cy="2008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altLang="zh-CN" sz="320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200" b="1">
                <a:latin typeface="华文中宋" pitchFamily="2" charset="-122"/>
                <a:ea typeface="华文中宋" pitchFamily="2" charset="-122"/>
              </a:rPr>
              <a:t>先天愚型与母龄的关系</a:t>
            </a:r>
          </a:p>
        </p:txBody>
      </p:sp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304800" y="2514600"/>
            <a:ext cx="8686800" cy="2814638"/>
            <a:chOff x="-3" y="381"/>
            <a:chExt cx="6676" cy="1392"/>
          </a:xfrm>
        </p:grpSpPr>
        <p:grpSp>
          <p:nvGrpSpPr>
            <p:cNvPr id="30724" name="Group 4"/>
            <p:cNvGrpSpPr>
              <a:grpSpLocks/>
            </p:cNvGrpSpPr>
            <p:nvPr/>
          </p:nvGrpSpPr>
          <p:grpSpPr bwMode="auto">
            <a:xfrm>
              <a:off x="0" y="384"/>
              <a:ext cx="6670" cy="1386"/>
              <a:chOff x="0" y="384"/>
              <a:chExt cx="6670" cy="1386"/>
            </a:xfrm>
          </p:grpSpPr>
          <p:grpSp>
            <p:nvGrpSpPr>
              <p:cNvPr id="30725" name="Group 5"/>
              <p:cNvGrpSpPr>
                <a:grpSpLocks/>
              </p:cNvGrpSpPr>
              <p:nvPr/>
            </p:nvGrpSpPr>
            <p:grpSpPr bwMode="auto">
              <a:xfrm>
                <a:off x="0" y="384"/>
                <a:ext cx="1667" cy="154"/>
                <a:chOff x="0" y="384"/>
                <a:chExt cx="1667" cy="154"/>
              </a:xfrm>
            </p:grpSpPr>
            <p:sp>
              <p:nvSpPr>
                <p:cNvPr id="30726" name="Rectangle 6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母　　龄</a:t>
                  </a:r>
                  <a:endParaRPr kumimoji="1" lang="zh-CN" altLang="en-US"/>
                </a:p>
              </p:txBody>
            </p:sp>
            <p:sp>
              <p:nvSpPr>
                <p:cNvPr id="30727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28" name="Group 8"/>
              <p:cNvGrpSpPr>
                <a:grpSpLocks/>
              </p:cNvGrpSpPr>
              <p:nvPr/>
            </p:nvGrpSpPr>
            <p:grpSpPr bwMode="auto">
              <a:xfrm>
                <a:off x="1667" y="384"/>
                <a:ext cx="1668" cy="154"/>
                <a:chOff x="1667" y="384"/>
                <a:chExt cx="1668" cy="154"/>
              </a:xfrm>
            </p:grpSpPr>
            <p:sp>
              <p:nvSpPr>
                <p:cNvPr id="30729" name="Rectangle 9"/>
                <p:cNvSpPr>
                  <a:spLocks noChangeArrowheads="1"/>
                </p:cNvSpPr>
                <p:nvPr/>
              </p:nvSpPr>
              <p:spPr bwMode="auto">
                <a:xfrm>
                  <a:off x="1667" y="384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先天愚型发生率</a:t>
                  </a:r>
                  <a:endParaRPr kumimoji="1" lang="zh-CN" altLang="en-US"/>
                </a:p>
              </p:txBody>
            </p:sp>
            <p:sp>
              <p:nvSpPr>
                <p:cNvPr id="30730" name="Rectangle 10"/>
                <p:cNvSpPr>
                  <a:spLocks noChangeArrowheads="1"/>
                </p:cNvSpPr>
                <p:nvPr/>
              </p:nvSpPr>
              <p:spPr bwMode="auto">
                <a:xfrm>
                  <a:off x="1667" y="384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31" name="Group 11"/>
              <p:cNvGrpSpPr>
                <a:grpSpLocks/>
              </p:cNvGrpSpPr>
              <p:nvPr/>
            </p:nvGrpSpPr>
            <p:grpSpPr bwMode="auto">
              <a:xfrm>
                <a:off x="3335" y="384"/>
                <a:ext cx="1667" cy="154"/>
                <a:chOff x="3335" y="384"/>
                <a:chExt cx="1667" cy="154"/>
              </a:xfrm>
            </p:grpSpPr>
            <p:sp>
              <p:nvSpPr>
                <p:cNvPr id="30732" name="Rectangle 12"/>
                <p:cNvSpPr>
                  <a:spLocks noChangeArrowheads="1"/>
                </p:cNvSpPr>
                <p:nvPr/>
              </p:nvSpPr>
              <p:spPr bwMode="auto">
                <a:xfrm>
                  <a:off x="3335" y="384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母　　龄</a:t>
                  </a:r>
                  <a:endParaRPr kumimoji="1" lang="zh-CN" altLang="en-US"/>
                </a:p>
              </p:txBody>
            </p:sp>
            <p:sp>
              <p:nvSpPr>
                <p:cNvPr id="30733" name="Rectangle 13"/>
                <p:cNvSpPr>
                  <a:spLocks noChangeArrowheads="1"/>
                </p:cNvSpPr>
                <p:nvPr/>
              </p:nvSpPr>
              <p:spPr bwMode="auto">
                <a:xfrm>
                  <a:off x="3335" y="384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34" name="Group 14"/>
              <p:cNvGrpSpPr>
                <a:grpSpLocks/>
              </p:cNvGrpSpPr>
              <p:nvPr/>
            </p:nvGrpSpPr>
            <p:grpSpPr bwMode="auto">
              <a:xfrm>
                <a:off x="5002" y="384"/>
                <a:ext cx="1668" cy="154"/>
                <a:chOff x="5002" y="384"/>
                <a:chExt cx="1668" cy="154"/>
              </a:xfrm>
            </p:grpSpPr>
            <p:sp>
              <p:nvSpPr>
                <p:cNvPr id="30735" name="Rectangle 15"/>
                <p:cNvSpPr>
                  <a:spLocks noChangeArrowheads="1"/>
                </p:cNvSpPr>
                <p:nvPr/>
              </p:nvSpPr>
              <p:spPr bwMode="auto">
                <a:xfrm>
                  <a:off x="5002" y="384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先天愚型发生率</a:t>
                  </a:r>
                  <a:endParaRPr kumimoji="1" lang="zh-CN" altLang="en-US"/>
                </a:p>
              </p:txBody>
            </p:sp>
            <p:sp>
              <p:nvSpPr>
                <p:cNvPr id="30736" name="Rectangle 16"/>
                <p:cNvSpPr>
                  <a:spLocks noChangeArrowheads="1"/>
                </p:cNvSpPr>
                <p:nvPr/>
              </p:nvSpPr>
              <p:spPr bwMode="auto">
                <a:xfrm>
                  <a:off x="5002" y="384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37" name="Group 17"/>
              <p:cNvGrpSpPr>
                <a:grpSpLocks/>
              </p:cNvGrpSpPr>
              <p:nvPr/>
            </p:nvGrpSpPr>
            <p:grpSpPr bwMode="auto">
              <a:xfrm>
                <a:off x="0" y="538"/>
                <a:ext cx="1667" cy="154"/>
                <a:chOff x="0" y="538"/>
                <a:chExt cx="1667" cy="154"/>
              </a:xfrm>
            </p:grpSpPr>
            <p:sp>
              <p:nvSpPr>
                <p:cNvPr id="30738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538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25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～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29</a:t>
                  </a:r>
                  <a:endParaRPr kumimoji="1" lang="en-US" altLang="zh-CN"/>
                </a:p>
              </p:txBody>
            </p:sp>
            <p:sp>
              <p:nvSpPr>
                <p:cNvPr id="30739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538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40" name="Group 20"/>
              <p:cNvGrpSpPr>
                <a:grpSpLocks/>
              </p:cNvGrpSpPr>
              <p:nvPr/>
            </p:nvGrpSpPr>
            <p:grpSpPr bwMode="auto">
              <a:xfrm>
                <a:off x="1667" y="538"/>
                <a:ext cx="1668" cy="154"/>
                <a:chOff x="1667" y="538"/>
                <a:chExt cx="1668" cy="154"/>
              </a:xfrm>
            </p:grpSpPr>
            <p:sp>
              <p:nvSpPr>
                <p:cNvPr id="30741" name="Rectangle 21"/>
                <p:cNvSpPr>
                  <a:spLocks noChangeArrowheads="1"/>
                </p:cNvSpPr>
                <p:nvPr/>
              </p:nvSpPr>
              <p:spPr bwMode="auto">
                <a:xfrm>
                  <a:off x="1667" y="538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1/1,050</a:t>
                  </a:r>
                  <a:endParaRPr kumimoji="1" lang="en-US" altLang="zh-CN"/>
                </a:p>
              </p:txBody>
            </p:sp>
            <p:sp>
              <p:nvSpPr>
                <p:cNvPr id="30742" name="Rectangle 22"/>
                <p:cNvSpPr>
                  <a:spLocks noChangeArrowheads="1"/>
                </p:cNvSpPr>
                <p:nvPr/>
              </p:nvSpPr>
              <p:spPr bwMode="auto">
                <a:xfrm>
                  <a:off x="1667" y="538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43" name="Group 23"/>
              <p:cNvGrpSpPr>
                <a:grpSpLocks/>
              </p:cNvGrpSpPr>
              <p:nvPr/>
            </p:nvGrpSpPr>
            <p:grpSpPr bwMode="auto">
              <a:xfrm>
                <a:off x="3335" y="538"/>
                <a:ext cx="1667" cy="154"/>
                <a:chOff x="3335" y="538"/>
                <a:chExt cx="1667" cy="154"/>
              </a:xfrm>
            </p:grpSpPr>
            <p:sp>
              <p:nvSpPr>
                <p:cNvPr id="30744" name="Rectangle 24"/>
                <p:cNvSpPr>
                  <a:spLocks noChangeArrowheads="1"/>
                </p:cNvSpPr>
                <p:nvPr/>
              </p:nvSpPr>
              <p:spPr bwMode="auto">
                <a:xfrm>
                  <a:off x="3335" y="538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42</a:t>
                  </a:r>
                  <a:endParaRPr kumimoji="1" lang="en-US" altLang="zh-CN"/>
                </a:p>
              </p:txBody>
            </p:sp>
            <p:sp>
              <p:nvSpPr>
                <p:cNvPr id="30745" name="Rectangle 25"/>
                <p:cNvSpPr>
                  <a:spLocks noChangeArrowheads="1"/>
                </p:cNvSpPr>
                <p:nvPr/>
              </p:nvSpPr>
              <p:spPr bwMode="auto">
                <a:xfrm>
                  <a:off x="3335" y="538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46" name="Group 26"/>
              <p:cNvGrpSpPr>
                <a:grpSpLocks/>
              </p:cNvGrpSpPr>
              <p:nvPr/>
            </p:nvGrpSpPr>
            <p:grpSpPr bwMode="auto">
              <a:xfrm>
                <a:off x="5002" y="538"/>
                <a:ext cx="1668" cy="154"/>
                <a:chOff x="5002" y="538"/>
                <a:chExt cx="1668" cy="154"/>
              </a:xfrm>
            </p:grpSpPr>
            <p:sp>
              <p:nvSpPr>
                <p:cNvPr id="30747" name="Rectangle 27"/>
                <p:cNvSpPr>
                  <a:spLocks noChangeArrowheads="1"/>
                </p:cNvSpPr>
                <p:nvPr/>
              </p:nvSpPr>
              <p:spPr bwMode="auto">
                <a:xfrm>
                  <a:off x="5002" y="538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1/67</a:t>
                  </a:r>
                  <a:endParaRPr kumimoji="1" lang="en-US" altLang="zh-CN"/>
                </a:p>
              </p:txBody>
            </p:sp>
            <p:sp>
              <p:nvSpPr>
                <p:cNvPr id="30748" name="Rectangle 28"/>
                <p:cNvSpPr>
                  <a:spLocks noChangeArrowheads="1"/>
                </p:cNvSpPr>
                <p:nvPr/>
              </p:nvSpPr>
              <p:spPr bwMode="auto">
                <a:xfrm>
                  <a:off x="5002" y="538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49" name="Group 29"/>
              <p:cNvGrpSpPr>
                <a:grpSpLocks/>
              </p:cNvGrpSpPr>
              <p:nvPr/>
            </p:nvGrpSpPr>
            <p:grpSpPr bwMode="auto">
              <a:xfrm>
                <a:off x="0" y="692"/>
                <a:ext cx="1667" cy="154"/>
                <a:chOff x="0" y="692"/>
                <a:chExt cx="1667" cy="154"/>
              </a:xfrm>
            </p:grpSpPr>
            <p:sp>
              <p:nvSpPr>
                <p:cNvPr id="30750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692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30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～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35</a:t>
                  </a:r>
                  <a:endParaRPr kumimoji="1" lang="en-US" altLang="zh-CN"/>
                </a:p>
              </p:txBody>
            </p:sp>
            <p:sp>
              <p:nvSpPr>
                <p:cNvPr id="30751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692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52" name="Group 32"/>
              <p:cNvGrpSpPr>
                <a:grpSpLocks/>
              </p:cNvGrpSpPr>
              <p:nvPr/>
            </p:nvGrpSpPr>
            <p:grpSpPr bwMode="auto">
              <a:xfrm>
                <a:off x="1667" y="692"/>
                <a:ext cx="1668" cy="154"/>
                <a:chOff x="1667" y="692"/>
                <a:chExt cx="1668" cy="154"/>
              </a:xfrm>
            </p:grpSpPr>
            <p:sp>
              <p:nvSpPr>
                <p:cNvPr id="30753" name="Rectangle 33"/>
                <p:cNvSpPr>
                  <a:spLocks noChangeArrowheads="1"/>
                </p:cNvSpPr>
                <p:nvPr/>
              </p:nvSpPr>
              <p:spPr bwMode="auto">
                <a:xfrm>
                  <a:off x="1667" y="692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1/450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754" name="Rectangle 34"/>
                <p:cNvSpPr>
                  <a:spLocks noChangeArrowheads="1"/>
                </p:cNvSpPr>
                <p:nvPr/>
              </p:nvSpPr>
              <p:spPr bwMode="auto">
                <a:xfrm>
                  <a:off x="1667" y="692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55" name="Group 35"/>
              <p:cNvGrpSpPr>
                <a:grpSpLocks/>
              </p:cNvGrpSpPr>
              <p:nvPr/>
            </p:nvGrpSpPr>
            <p:grpSpPr bwMode="auto">
              <a:xfrm>
                <a:off x="3335" y="692"/>
                <a:ext cx="1667" cy="154"/>
                <a:chOff x="3335" y="692"/>
                <a:chExt cx="1667" cy="154"/>
              </a:xfrm>
            </p:grpSpPr>
            <p:sp>
              <p:nvSpPr>
                <p:cNvPr id="30756" name="Rectangle 36"/>
                <p:cNvSpPr>
                  <a:spLocks noChangeArrowheads="1"/>
                </p:cNvSpPr>
                <p:nvPr/>
              </p:nvSpPr>
              <p:spPr bwMode="auto">
                <a:xfrm>
                  <a:off x="3335" y="692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43</a:t>
                  </a:r>
                  <a:endParaRPr kumimoji="1" lang="en-US" altLang="zh-CN"/>
                </a:p>
              </p:txBody>
            </p:sp>
            <p:sp>
              <p:nvSpPr>
                <p:cNvPr id="30757" name="Rectangle 37"/>
                <p:cNvSpPr>
                  <a:spLocks noChangeArrowheads="1"/>
                </p:cNvSpPr>
                <p:nvPr/>
              </p:nvSpPr>
              <p:spPr bwMode="auto">
                <a:xfrm>
                  <a:off x="3335" y="692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58" name="Group 38"/>
              <p:cNvGrpSpPr>
                <a:grpSpLocks/>
              </p:cNvGrpSpPr>
              <p:nvPr/>
            </p:nvGrpSpPr>
            <p:grpSpPr bwMode="auto">
              <a:xfrm>
                <a:off x="5002" y="692"/>
                <a:ext cx="1668" cy="154"/>
                <a:chOff x="5002" y="692"/>
                <a:chExt cx="1668" cy="154"/>
              </a:xfrm>
            </p:grpSpPr>
            <p:sp>
              <p:nvSpPr>
                <p:cNvPr id="30759" name="Rectangle 39"/>
                <p:cNvSpPr>
                  <a:spLocks noChangeArrowheads="1"/>
                </p:cNvSpPr>
                <p:nvPr/>
              </p:nvSpPr>
              <p:spPr bwMode="auto">
                <a:xfrm>
                  <a:off x="5002" y="692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1/53</a:t>
                  </a:r>
                  <a:endParaRPr kumimoji="1" lang="en-US" altLang="zh-CN"/>
                </a:p>
              </p:txBody>
            </p:sp>
            <p:sp>
              <p:nvSpPr>
                <p:cNvPr id="30760" name="Rectangle 40"/>
                <p:cNvSpPr>
                  <a:spLocks noChangeArrowheads="1"/>
                </p:cNvSpPr>
                <p:nvPr/>
              </p:nvSpPr>
              <p:spPr bwMode="auto">
                <a:xfrm>
                  <a:off x="5002" y="692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61" name="Group 41"/>
              <p:cNvGrpSpPr>
                <a:grpSpLocks/>
              </p:cNvGrpSpPr>
              <p:nvPr/>
            </p:nvGrpSpPr>
            <p:grpSpPr bwMode="auto">
              <a:xfrm>
                <a:off x="0" y="846"/>
                <a:ext cx="1667" cy="154"/>
                <a:chOff x="0" y="846"/>
                <a:chExt cx="1667" cy="154"/>
              </a:xfrm>
            </p:grpSpPr>
            <p:sp>
              <p:nvSpPr>
                <p:cNvPr id="30762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846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36</a:t>
                  </a:r>
                  <a:endParaRPr kumimoji="1" lang="en-US" altLang="zh-CN"/>
                </a:p>
              </p:txBody>
            </p:sp>
            <p:sp>
              <p:nvSpPr>
                <p:cNvPr id="30763" name="Rectangle 43"/>
                <p:cNvSpPr>
                  <a:spLocks noChangeArrowheads="1"/>
                </p:cNvSpPr>
                <p:nvPr/>
              </p:nvSpPr>
              <p:spPr bwMode="auto">
                <a:xfrm>
                  <a:off x="0" y="846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64" name="Group 44"/>
              <p:cNvGrpSpPr>
                <a:grpSpLocks/>
              </p:cNvGrpSpPr>
              <p:nvPr/>
            </p:nvGrpSpPr>
            <p:grpSpPr bwMode="auto">
              <a:xfrm>
                <a:off x="1667" y="846"/>
                <a:ext cx="1668" cy="154"/>
                <a:chOff x="1667" y="846"/>
                <a:chExt cx="1668" cy="154"/>
              </a:xfrm>
            </p:grpSpPr>
            <p:sp>
              <p:nvSpPr>
                <p:cNvPr id="30765" name="Rectangle 45"/>
                <p:cNvSpPr>
                  <a:spLocks noChangeArrowheads="1"/>
                </p:cNvSpPr>
                <p:nvPr/>
              </p:nvSpPr>
              <p:spPr bwMode="auto">
                <a:xfrm>
                  <a:off x="1667" y="846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1/285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766" name="Rectangle 46"/>
                <p:cNvSpPr>
                  <a:spLocks noChangeArrowheads="1"/>
                </p:cNvSpPr>
                <p:nvPr/>
              </p:nvSpPr>
              <p:spPr bwMode="auto">
                <a:xfrm>
                  <a:off x="1667" y="846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67" name="Group 47"/>
              <p:cNvGrpSpPr>
                <a:grpSpLocks/>
              </p:cNvGrpSpPr>
              <p:nvPr/>
            </p:nvGrpSpPr>
            <p:grpSpPr bwMode="auto">
              <a:xfrm>
                <a:off x="3335" y="846"/>
                <a:ext cx="1667" cy="154"/>
                <a:chOff x="3335" y="846"/>
                <a:chExt cx="1667" cy="154"/>
              </a:xfrm>
            </p:grpSpPr>
            <p:sp>
              <p:nvSpPr>
                <p:cNvPr id="30768" name="Rectangle 48"/>
                <p:cNvSpPr>
                  <a:spLocks noChangeArrowheads="1"/>
                </p:cNvSpPr>
                <p:nvPr/>
              </p:nvSpPr>
              <p:spPr bwMode="auto">
                <a:xfrm>
                  <a:off x="3335" y="846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44</a:t>
                  </a:r>
                  <a:endParaRPr kumimoji="1" lang="en-US" altLang="zh-CN"/>
                </a:p>
              </p:txBody>
            </p:sp>
            <p:sp>
              <p:nvSpPr>
                <p:cNvPr id="30769" name="Rectangle 49"/>
                <p:cNvSpPr>
                  <a:spLocks noChangeArrowheads="1"/>
                </p:cNvSpPr>
                <p:nvPr/>
              </p:nvSpPr>
              <p:spPr bwMode="auto">
                <a:xfrm>
                  <a:off x="3335" y="846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70" name="Group 50"/>
              <p:cNvGrpSpPr>
                <a:grpSpLocks/>
              </p:cNvGrpSpPr>
              <p:nvPr/>
            </p:nvGrpSpPr>
            <p:grpSpPr bwMode="auto">
              <a:xfrm>
                <a:off x="5002" y="846"/>
                <a:ext cx="1668" cy="154"/>
                <a:chOff x="5002" y="846"/>
                <a:chExt cx="1668" cy="154"/>
              </a:xfrm>
            </p:grpSpPr>
            <p:sp>
              <p:nvSpPr>
                <p:cNvPr id="30771" name="Rectangle 51"/>
                <p:cNvSpPr>
                  <a:spLocks noChangeArrowheads="1"/>
                </p:cNvSpPr>
                <p:nvPr/>
              </p:nvSpPr>
              <p:spPr bwMode="auto">
                <a:xfrm>
                  <a:off x="5002" y="846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1/41</a:t>
                  </a:r>
                  <a:endParaRPr kumimoji="1" lang="en-US" altLang="zh-CN"/>
                </a:p>
              </p:txBody>
            </p:sp>
            <p:sp>
              <p:nvSpPr>
                <p:cNvPr id="30772" name="Rectangle 52"/>
                <p:cNvSpPr>
                  <a:spLocks noChangeArrowheads="1"/>
                </p:cNvSpPr>
                <p:nvPr/>
              </p:nvSpPr>
              <p:spPr bwMode="auto">
                <a:xfrm>
                  <a:off x="5002" y="846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73" name="Group 53"/>
              <p:cNvGrpSpPr>
                <a:grpSpLocks/>
              </p:cNvGrpSpPr>
              <p:nvPr/>
            </p:nvGrpSpPr>
            <p:grpSpPr bwMode="auto">
              <a:xfrm>
                <a:off x="0" y="1000"/>
                <a:ext cx="1667" cy="154"/>
                <a:chOff x="0" y="1000"/>
                <a:chExt cx="1667" cy="154"/>
              </a:xfrm>
            </p:grpSpPr>
            <p:sp>
              <p:nvSpPr>
                <p:cNvPr id="30774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1000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37</a:t>
                  </a:r>
                  <a:endParaRPr kumimoji="1" lang="en-US" altLang="zh-CN"/>
                </a:p>
              </p:txBody>
            </p:sp>
            <p:sp>
              <p:nvSpPr>
                <p:cNvPr id="30775" name="Rectangle 55"/>
                <p:cNvSpPr>
                  <a:spLocks noChangeArrowheads="1"/>
                </p:cNvSpPr>
                <p:nvPr/>
              </p:nvSpPr>
              <p:spPr bwMode="auto">
                <a:xfrm>
                  <a:off x="0" y="1000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76" name="Group 56"/>
              <p:cNvGrpSpPr>
                <a:grpSpLocks/>
              </p:cNvGrpSpPr>
              <p:nvPr/>
            </p:nvGrpSpPr>
            <p:grpSpPr bwMode="auto">
              <a:xfrm>
                <a:off x="1667" y="1000"/>
                <a:ext cx="1668" cy="154"/>
                <a:chOff x="1667" y="1000"/>
                <a:chExt cx="1668" cy="154"/>
              </a:xfrm>
            </p:grpSpPr>
            <p:sp>
              <p:nvSpPr>
                <p:cNvPr id="30777" name="Rectangle 57"/>
                <p:cNvSpPr>
                  <a:spLocks noChangeArrowheads="1"/>
                </p:cNvSpPr>
                <p:nvPr/>
              </p:nvSpPr>
              <p:spPr bwMode="auto">
                <a:xfrm>
                  <a:off x="1667" y="1000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1/225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778" name="Rectangle 58"/>
                <p:cNvSpPr>
                  <a:spLocks noChangeArrowheads="1"/>
                </p:cNvSpPr>
                <p:nvPr/>
              </p:nvSpPr>
              <p:spPr bwMode="auto">
                <a:xfrm>
                  <a:off x="1667" y="1000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79" name="Group 59"/>
              <p:cNvGrpSpPr>
                <a:grpSpLocks/>
              </p:cNvGrpSpPr>
              <p:nvPr/>
            </p:nvGrpSpPr>
            <p:grpSpPr bwMode="auto">
              <a:xfrm>
                <a:off x="3335" y="1000"/>
                <a:ext cx="1667" cy="154"/>
                <a:chOff x="3335" y="1000"/>
                <a:chExt cx="1667" cy="154"/>
              </a:xfrm>
            </p:grpSpPr>
            <p:sp>
              <p:nvSpPr>
                <p:cNvPr id="30780" name="Rectangle 60"/>
                <p:cNvSpPr>
                  <a:spLocks noChangeArrowheads="1"/>
                </p:cNvSpPr>
                <p:nvPr/>
              </p:nvSpPr>
              <p:spPr bwMode="auto">
                <a:xfrm>
                  <a:off x="3335" y="1000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45</a:t>
                  </a:r>
                  <a:endParaRPr kumimoji="1" lang="en-US" altLang="zh-CN"/>
                </a:p>
              </p:txBody>
            </p:sp>
            <p:sp>
              <p:nvSpPr>
                <p:cNvPr id="30781" name="Rectangle 61"/>
                <p:cNvSpPr>
                  <a:spLocks noChangeArrowheads="1"/>
                </p:cNvSpPr>
                <p:nvPr/>
              </p:nvSpPr>
              <p:spPr bwMode="auto">
                <a:xfrm>
                  <a:off x="3335" y="1000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82" name="Group 62"/>
              <p:cNvGrpSpPr>
                <a:grpSpLocks/>
              </p:cNvGrpSpPr>
              <p:nvPr/>
            </p:nvGrpSpPr>
            <p:grpSpPr bwMode="auto">
              <a:xfrm>
                <a:off x="5002" y="1000"/>
                <a:ext cx="1668" cy="154"/>
                <a:chOff x="5002" y="1000"/>
                <a:chExt cx="1668" cy="154"/>
              </a:xfrm>
            </p:grpSpPr>
            <p:sp>
              <p:nvSpPr>
                <p:cNvPr id="30783" name="Rectangle 63"/>
                <p:cNvSpPr>
                  <a:spLocks noChangeArrowheads="1"/>
                </p:cNvSpPr>
                <p:nvPr/>
              </p:nvSpPr>
              <p:spPr bwMode="auto">
                <a:xfrm>
                  <a:off x="5002" y="1000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1/32</a:t>
                  </a:r>
                  <a:endParaRPr kumimoji="1" lang="en-US" altLang="zh-CN"/>
                </a:p>
              </p:txBody>
            </p:sp>
            <p:sp>
              <p:nvSpPr>
                <p:cNvPr id="30784" name="Rectangle 64"/>
                <p:cNvSpPr>
                  <a:spLocks noChangeArrowheads="1"/>
                </p:cNvSpPr>
                <p:nvPr/>
              </p:nvSpPr>
              <p:spPr bwMode="auto">
                <a:xfrm>
                  <a:off x="5002" y="1000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85" name="Group 65"/>
              <p:cNvGrpSpPr>
                <a:grpSpLocks/>
              </p:cNvGrpSpPr>
              <p:nvPr/>
            </p:nvGrpSpPr>
            <p:grpSpPr bwMode="auto">
              <a:xfrm>
                <a:off x="0" y="1154"/>
                <a:ext cx="1667" cy="154"/>
                <a:chOff x="0" y="1154"/>
                <a:chExt cx="1667" cy="154"/>
              </a:xfrm>
            </p:grpSpPr>
            <p:sp>
              <p:nvSpPr>
                <p:cNvPr id="30786" name="Rectangle 66"/>
                <p:cNvSpPr>
                  <a:spLocks noChangeArrowheads="1"/>
                </p:cNvSpPr>
                <p:nvPr/>
              </p:nvSpPr>
              <p:spPr bwMode="auto">
                <a:xfrm>
                  <a:off x="0" y="1154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38</a:t>
                  </a:r>
                  <a:endParaRPr kumimoji="1" lang="en-US" altLang="zh-CN"/>
                </a:p>
              </p:txBody>
            </p:sp>
            <p:sp>
              <p:nvSpPr>
                <p:cNvPr id="30787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1154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88" name="Group 68"/>
              <p:cNvGrpSpPr>
                <a:grpSpLocks/>
              </p:cNvGrpSpPr>
              <p:nvPr/>
            </p:nvGrpSpPr>
            <p:grpSpPr bwMode="auto">
              <a:xfrm>
                <a:off x="1667" y="1154"/>
                <a:ext cx="1668" cy="154"/>
                <a:chOff x="1667" y="1154"/>
                <a:chExt cx="1668" cy="154"/>
              </a:xfrm>
            </p:grpSpPr>
            <p:sp>
              <p:nvSpPr>
                <p:cNvPr id="30789" name="Rectangle 69"/>
                <p:cNvSpPr>
                  <a:spLocks noChangeArrowheads="1"/>
                </p:cNvSpPr>
                <p:nvPr/>
              </p:nvSpPr>
              <p:spPr bwMode="auto">
                <a:xfrm>
                  <a:off x="1667" y="1154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1/175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790" name="Rectangle 70"/>
                <p:cNvSpPr>
                  <a:spLocks noChangeArrowheads="1"/>
                </p:cNvSpPr>
                <p:nvPr/>
              </p:nvSpPr>
              <p:spPr bwMode="auto">
                <a:xfrm>
                  <a:off x="1667" y="1154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91" name="Group 71"/>
              <p:cNvGrpSpPr>
                <a:grpSpLocks/>
              </p:cNvGrpSpPr>
              <p:nvPr/>
            </p:nvGrpSpPr>
            <p:grpSpPr bwMode="auto">
              <a:xfrm>
                <a:off x="3335" y="1154"/>
                <a:ext cx="1667" cy="154"/>
                <a:chOff x="3335" y="1154"/>
                <a:chExt cx="1667" cy="154"/>
              </a:xfrm>
            </p:grpSpPr>
            <p:sp>
              <p:nvSpPr>
                <p:cNvPr id="30792" name="Rectangle 72"/>
                <p:cNvSpPr>
                  <a:spLocks noChangeArrowheads="1"/>
                </p:cNvSpPr>
                <p:nvPr/>
              </p:nvSpPr>
              <p:spPr bwMode="auto">
                <a:xfrm>
                  <a:off x="3335" y="1154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46</a:t>
                  </a:r>
                  <a:endParaRPr kumimoji="1" lang="en-US" altLang="zh-CN"/>
                </a:p>
              </p:txBody>
            </p:sp>
            <p:sp>
              <p:nvSpPr>
                <p:cNvPr id="30793" name="Rectangle 73"/>
                <p:cNvSpPr>
                  <a:spLocks noChangeArrowheads="1"/>
                </p:cNvSpPr>
                <p:nvPr/>
              </p:nvSpPr>
              <p:spPr bwMode="auto">
                <a:xfrm>
                  <a:off x="3335" y="1154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94" name="Group 74"/>
              <p:cNvGrpSpPr>
                <a:grpSpLocks/>
              </p:cNvGrpSpPr>
              <p:nvPr/>
            </p:nvGrpSpPr>
            <p:grpSpPr bwMode="auto">
              <a:xfrm>
                <a:off x="5002" y="1154"/>
                <a:ext cx="1668" cy="154"/>
                <a:chOff x="5002" y="1154"/>
                <a:chExt cx="1668" cy="154"/>
              </a:xfrm>
            </p:grpSpPr>
            <p:sp>
              <p:nvSpPr>
                <p:cNvPr id="30795" name="Rectangle 75"/>
                <p:cNvSpPr>
                  <a:spLocks noChangeArrowheads="1"/>
                </p:cNvSpPr>
                <p:nvPr/>
              </p:nvSpPr>
              <p:spPr bwMode="auto">
                <a:xfrm>
                  <a:off x="5002" y="1154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1/25</a:t>
                  </a:r>
                  <a:endParaRPr kumimoji="1" lang="en-US" altLang="zh-CN"/>
                </a:p>
              </p:txBody>
            </p:sp>
            <p:sp>
              <p:nvSpPr>
                <p:cNvPr id="30796" name="Rectangle 76"/>
                <p:cNvSpPr>
                  <a:spLocks noChangeArrowheads="1"/>
                </p:cNvSpPr>
                <p:nvPr/>
              </p:nvSpPr>
              <p:spPr bwMode="auto">
                <a:xfrm>
                  <a:off x="5002" y="1154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97" name="Group 77"/>
              <p:cNvGrpSpPr>
                <a:grpSpLocks/>
              </p:cNvGrpSpPr>
              <p:nvPr/>
            </p:nvGrpSpPr>
            <p:grpSpPr bwMode="auto">
              <a:xfrm>
                <a:off x="0" y="1308"/>
                <a:ext cx="1667" cy="154"/>
                <a:chOff x="0" y="1308"/>
                <a:chExt cx="1667" cy="154"/>
              </a:xfrm>
            </p:grpSpPr>
            <p:sp>
              <p:nvSpPr>
                <p:cNvPr id="30798" name="Rectangle 78"/>
                <p:cNvSpPr>
                  <a:spLocks noChangeArrowheads="1"/>
                </p:cNvSpPr>
                <p:nvPr/>
              </p:nvSpPr>
              <p:spPr bwMode="auto">
                <a:xfrm>
                  <a:off x="0" y="1308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39</a:t>
                  </a:r>
                  <a:endParaRPr kumimoji="1" lang="en-US" altLang="zh-CN"/>
                </a:p>
              </p:txBody>
            </p:sp>
            <p:sp>
              <p:nvSpPr>
                <p:cNvPr id="30799" name="Rectangle 79"/>
                <p:cNvSpPr>
                  <a:spLocks noChangeArrowheads="1"/>
                </p:cNvSpPr>
                <p:nvPr/>
              </p:nvSpPr>
              <p:spPr bwMode="auto">
                <a:xfrm>
                  <a:off x="0" y="1308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00" name="Group 80"/>
              <p:cNvGrpSpPr>
                <a:grpSpLocks/>
              </p:cNvGrpSpPr>
              <p:nvPr/>
            </p:nvGrpSpPr>
            <p:grpSpPr bwMode="auto">
              <a:xfrm>
                <a:off x="1667" y="1308"/>
                <a:ext cx="1668" cy="154"/>
                <a:chOff x="1667" y="1308"/>
                <a:chExt cx="1668" cy="154"/>
              </a:xfrm>
            </p:grpSpPr>
            <p:sp>
              <p:nvSpPr>
                <p:cNvPr id="30801" name="Rectangle 81"/>
                <p:cNvSpPr>
                  <a:spLocks noChangeArrowheads="1"/>
                </p:cNvSpPr>
                <p:nvPr/>
              </p:nvSpPr>
              <p:spPr bwMode="auto">
                <a:xfrm>
                  <a:off x="1667" y="1308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1/140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802" name="Rectangle 82"/>
                <p:cNvSpPr>
                  <a:spLocks noChangeArrowheads="1"/>
                </p:cNvSpPr>
                <p:nvPr/>
              </p:nvSpPr>
              <p:spPr bwMode="auto">
                <a:xfrm>
                  <a:off x="1667" y="1308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03" name="Group 83"/>
              <p:cNvGrpSpPr>
                <a:grpSpLocks/>
              </p:cNvGrpSpPr>
              <p:nvPr/>
            </p:nvGrpSpPr>
            <p:grpSpPr bwMode="auto">
              <a:xfrm>
                <a:off x="3335" y="1308"/>
                <a:ext cx="1667" cy="154"/>
                <a:chOff x="3335" y="1308"/>
                <a:chExt cx="1667" cy="154"/>
              </a:xfrm>
            </p:grpSpPr>
            <p:sp>
              <p:nvSpPr>
                <p:cNvPr id="30804" name="Rectangle 84"/>
                <p:cNvSpPr>
                  <a:spLocks noChangeArrowheads="1"/>
                </p:cNvSpPr>
                <p:nvPr/>
              </p:nvSpPr>
              <p:spPr bwMode="auto">
                <a:xfrm>
                  <a:off x="3335" y="1308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47</a:t>
                  </a:r>
                  <a:endParaRPr kumimoji="1" lang="en-US" altLang="zh-CN"/>
                </a:p>
              </p:txBody>
            </p:sp>
            <p:sp>
              <p:nvSpPr>
                <p:cNvPr id="30805" name="Rectangle 85"/>
                <p:cNvSpPr>
                  <a:spLocks noChangeArrowheads="1"/>
                </p:cNvSpPr>
                <p:nvPr/>
              </p:nvSpPr>
              <p:spPr bwMode="auto">
                <a:xfrm>
                  <a:off x="3335" y="1308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06" name="Group 86"/>
              <p:cNvGrpSpPr>
                <a:grpSpLocks/>
              </p:cNvGrpSpPr>
              <p:nvPr/>
            </p:nvGrpSpPr>
            <p:grpSpPr bwMode="auto">
              <a:xfrm>
                <a:off x="5002" y="1308"/>
                <a:ext cx="1668" cy="154"/>
                <a:chOff x="5002" y="1308"/>
                <a:chExt cx="1668" cy="154"/>
              </a:xfrm>
            </p:grpSpPr>
            <p:sp>
              <p:nvSpPr>
                <p:cNvPr id="30807" name="Rectangle 87"/>
                <p:cNvSpPr>
                  <a:spLocks noChangeArrowheads="1"/>
                </p:cNvSpPr>
                <p:nvPr/>
              </p:nvSpPr>
              <p:spPr bwMode="auto">
                <a:xfrm>
                  <a:off x="5002" y="1308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1/20</a:t>
                  </a:r>
                  <a:endParaRPr kumimoji="1" lang="en-US" altLang="zh-CN"/>
                </a:p>
              </p:txBody>
            </p:sp>
            <p:sp>
              <p:nvSpPr>
                <p:cNvPr id="30808" name="Rectangle 88"/>
                <p:cNvSpPr>
                  <a:spLocks noChangeArrowheads="1"/>
                </p:cNvSpPr>
                <p:nvPr/>
              </p:nvSpPr>
              <p:spPr bwMode="auto">
                <a:xfrm>
                  <a:off x="5002" y="1308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09" name="Group 89"/>
              <p:cNvGrpSpPr>
                <a:grpSpLocks/>
              </p:cNvGrpSpPr>
              <p:nvPr/>
            </p:nvGrpSpPr>
            <p:grpSpPr bwMode="auto">
              <a:xfrm>
                <a:off x="0" y="1462"/>
                <a:ext cx="1667" cy="154"/>
                <a:chOff x="0" y="1462"/>
                <a:chExt cx="1667" cy="154"/>
              </a:xfrm>
            </p:grpSpPr>
            <p:sp>
              <p:nvSpPr>
                <p:cNvPr id="30810" name="Rectangle 90"/>
                <p:cNvSpPr>
                  <a:spLocks noChangeArrowheads="1"/>
                </p:cNvSpPr>
                <p:nvPr/>
              </p:nvSpPr>
              <p:spPr bwMode="auto">
                <a:xfrm>
                  <a:off x="0" y="1462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40</a:t>
                  </a:r>
                  <a:endParaRPr kumimoji="1" lang="en-US" altLang="zh-CN"/>
                </a:p>
              </p:txBody>
            </p:sp>
            <p:sp>
              <p:nvSpPr>
                <p:cNvPr id="30811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1462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12" name="Group 92"/>
              <p:cNvGrpSpPr>
                <a:grpSpLocks/>
              </p:cNvGrpSpPr>
              <p:nvPr/>
            </p:nvGrpSpPr>
            <p:grpSpPr bwMode="auto">
              <a:xfrm>
                <a:off x="1667" y="1462"/>
                <a:ext cx="1668" cy="154"/>
                <a:chOff x="1667" y="1462"/>
                <a:chExt cx="1668" cy="154"/>
              </a:xfrm>
            </p:grpSpPr>
            <p:sp>
              <p:nvSpPr>
                <p:cNvPr id="30813" name="Rectangle 93"/>
                <p:cNvSpPr>
                  <a:spLocks noChangeArrowheads="1"/>
                </p:cNvSpPr>
                <p:nvPr/>
              </p:nvSpPr>
              <p:spPr bwMode="auto">
                <a:xfrm>
                  <a:off x="1667" y="1462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1/110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814" name="Rectangle 94"/>
                <p:cNvSpPr>
                  <a:spLocks noChangeArrowheads="1"/>
                </p:cNvSpPr>
                <p:nvPr/>
              </p:nvSpPr>
              <p:spPr bwMode="auto">
                <a:xfrm>
                  <a:off x="1667" y="1462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15" name="Group 95"/>
              <p:cNvGrpSpPr>
                <a:grpSpLocks/>
              </p:cNvGrpSpPr>
              <p:nvPr/>
            </p:nvGrpSpPr>
            <p:grpSpPr bwMode="auto">
              <a:xfrm>
                <a:off x="3335" y="1462"/>
                <a:ext cx="1667" cy="154"/>
                <a:chOff x="3335" y="1462"/>
                <a:chExt cx="1667" cy="154"/>
              </a:xfrm>
            </p:grpSpPr>
            <p:sp>
              <p:nvSpPr>
                <p:cNvPr id="30816" name="Rectangle 96"/>
                <p:cNvSpPr>
                  <a:spLocks noChangeArrowheads="1"/>
                </p:cNvSpPr>
                <p:nvPr/>
              </p:nvSpPr>
              <p:spPr bwMode="auto">
                <a:xfrm>
                  <a:off x="3335" y="1462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48</a:t>
                  </a:r>
                  <a:endParaRPr kumimoji="1" lang="en-US" altLang="zh-CN"/>
                </a:p>
              </p:txBody>
            </p:sp>
            <p:sp>
              <p:nvSpPr>
                <p:cNvPr id="30817" name="Rectangle 97"/>
                <p:cNvSpPr>
                  <a:spLocks noChangeArrowheads="1"/>
                </p:cNvSpPr>
                <p:nvPr/>
              </p:nvSpPr>
              <p:spPr bwMode="auto">
                <a:xfrm>
                  <a:off x="3335" y="1462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18" name="Group 98"/>
              <p:cNvGrpSpPr>
                <a:grpSpLocks/>
              </p:cNvGrpSpPr>
              <p:nvPr/>
            </p:nvGrpSpPr>
            <p:grpSpPr bwMode="auto">
              <a:xfrm>
                <a:off x="5002" y="1462"/>
                <a:ext cx="1668" cy="154"/>
                <a:chOff x="5002" y="1462"/>
                <a:chExt cx="1668" cy="154"/>
              </a:xfrm>
            </p:grpSpPr>
            <p:sp>
              <p:nvSpPr>
                <p:cNvPr id="30819" name="Rectangle 99"/>
                <p:cNvSpPr>
                  <a:spLocks noChangeArrowheads="1"/>
                </p:cNvSpPr>
                <p:nvPr/>
              </p:nvSpPr>
              <p:spPr bwMode="auto">
                <a:xfrm>
                  <a:off x="5002" y="1462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1/16</a:t>
                  </a:r>
                  <a:endParaRPr kumimoji="1" lang="en-US" altLang="zh-CN"/>
                </a:p>
              </p:txBody>
            </p:sp>
            <p:sp>
              <p:nvSpPr>
                <p:cNvPr id="30820" name="Rectangle 100"/>
                <p:cNvSpPr>
                  <a:spLocks noChangeArrowheads="1"/>
                </p:cNvSpPr>
                <p:nvPr/>
              </p:nvSpPr>
              <p:spPr bwMode="auto">
                <a:xfrm>
                  <a:off x="5002" y="1462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21" name="Group 101"/>
              <p:cNvGrpSpPr>
                <a:grpSpLocks/>
              </p:cNvGrpSpPr>
              <p:nvPr/>
            </p:nvGrpSpPr>
            <p:grpSpPr bwMode="auto">
              <a:xfrm>
                <a:off x="0" y="1616"/>
                <a:ext cx="1667" cy="154"/>
                <a:chOff x="0" y="1616"/>
                <a:chExt cx="1667" cy="154"/>
              </a:xfrm>
            </p:grpSpPr>
            <p:sp>
              <p:nvSpPr>
                <p:cNvPr id="30822" name="Rectangle 102"/>
                <p:cNvSpPr>
                  <a:spLocks noChangeArrowheads="1"/>
                </p:cNvSpPr>
                <p:nvPr/>
              </p:nvSpPr>
              <p:spPr bwMode="auto">
                <a:xfrm>
                  <a:off x="0" y="1616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41</a:t>
                  </a:r>
                  <a:endParaRPr kumimoji="1" lang="en-US" altLang="zh-CN"/>
                </a:p>
              </p:txBody>
            </p:sp>
            <p:sp>
              <p:nvSpPr>
                <p:cNvPr id="30823" name="Rectangle 103"/>
                <p:cNvSpPr>
                  <a:spLocks noChangeArrowheads="1"/>
                </p:cNvSpPr>
                <p:nvPr/>
              </p:nvSpPr>
              <p:spPr bwMode="auto">
                <a:xfrm>
                  <a:off x="0" y="1616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24" name="Group 104"/>
              <p:cNvGrpSpPr>
                <a:grpSpLocks/>
              </p:cNvGrpSpPr>
              <p:nvPr/>
            </p:nvGrpSpPr>
            <p:grpSpPr bwMode="auto">
              <a:xfrm>
                <a:off x="1667" y="1616"/>
                <a:ext cx="1668" cy="154"/>
                <a:chOff x="1667" y="1616"/>
                <a:chExt cx="1668" cy="154"/>
              </a:xfrm>
            </p:grpSpPr>
            <p:sp>
              <p:nvSpPr>
                <p:cNvPr id="308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1667" y="1616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1/85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826" name="Rectangle 106"/>
                <p:cNvSpPr>
                  <a:spLocks noChangeArrowheads="1"/>
                </p:cNvSpPr>
                <p:nvPr/>
              </p:nvSpPr>
              <p:spPr bwMode="auto">
                <a:xfrm>
                  <a:off x="1667" y="1616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27" name="Group 107"/>
              <p:cNvGrpSpPr>
                <a:grpSpLocks/>
              </p:cNvGrpSpPr>
              <p:nvPr/>
            </p:nvGrpSpPr>
            <p:grpSpPr bwMode="auto">
              <a:xfrm>
                <a:off x="3335" y="1616"/>
                <a:ext cx="1667" cy="154"/>
                <a:chOff x="3335" y="1616"/>
                <a:chExt cx="1667" cy="154"/>
              </a:xfrm>
            </p:grpSpPr>
            <p:sp>
              <p:nvSpPr>
                <p:cNvPr id="30828" name="Rectangle 108"/>
                <p:cNvSpPr>
                  <a:spLocks noChangeArrowheads="1"/>
                </p:cNvSpPr>
                <p:nvPr/>
              </p:nvSpPr>
              <p:spPr bwMode="auto">
                <a:xfrm>
                  <a:off x="3335" y="1616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49</a:t>
                  </a:r>
                  <a:endParaRPr kumimoji="1" lang="en-US" altLang="zh-CN"/>
                </a:p>
              </p:txBody>
            </p:sp>
            <p:sp>
              <p:nvSpPr>
                <p:cNvPr id="30829" name="Rectangle 109"/>
                <p:cNvSpPr>
                  <a:spLocks noChangeArrowheads="1"/>
                </p:cNvSpPr>
                <p:nvPr/>
              </p:nvSpPr>
              <p:spPr bwMode="auto">
                <a:xfrm>
                  <a:off x="3335" y="1616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30" name="Group 110"/>
              <p:cNvGrpSpPr>
                <a:grpSpLocks/>
              </p:cNvGrpSpPr>
              <p:nvPr/>
            </p:nvGrpSpPr>
            <p:grpSpPr bwMode="auto">
              <a:xfrm>
                <a:off x="5002" y="1616"/>
                <a:ext cx="1668" cy="154"/>
                <a:chOff x="5002" y="1616"/>
                <a:chExt cx="1668" cy="154"/>
              </a:xfrm>
            </p:grpSpPr>
            <p:sp>
              <p:nvSpPr>
                <p:cNvPr id="30831" name="Rectangle 111"/>
                <p:cNvSpPr>
                  <a:spLocks noChangeArrowheads="1"/>
                </p:cNvSpPr>
                <p:nvPr/>
              </p:nvSpPr>
              <p:spPr bwMode="auto">
                <a:xfrm>
                  <a:off x="5002" y="1616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1/12</a:t>
                  </a:r>
                  <a:endParaRPr kumimoji="1" lang="en-US" altLang="zh-CN"/>
                </a:p>
              </p:txBody>
            </p:sp>
            <p:sp>
              <p:nvSpPr>
                <p:cNvPr id="30832" name="Rectangle 112"/>
                <p:cNvSpPr>
                  <a:spLocks noChangeArrowheads="1"/>
                </p:cNvSpPr>
                <p:nvPr/>
              </p:nvSpPr>
              <p:spPr bwMode="auto">
                <a:xfrm>
                  <a:off x="5002" y="1616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0833" name="Rectangle 113"/>
            <p:cNvSpPr>
              <a:spLocks noChangeArrowheads="1"/>
            </p:cNvSpPr>
            <p:nvPr/>
          </p:nvSpPr>
          <p:spPr bwMode="auto">
            <a:xfrm>
              <a:off x="-3" y="381"/>
              <a:ext cx="6676" cy="139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pic_2719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404813"/>
            <a:ext cx="6767513" cy="5910262"/>
          </a:xfrm>
          <a:prstGeom prst="rect">
            <a:avLst/>
          </a:prstGeom>
          <a:noFill/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3708400" y="5876925"/>
            <a:ext cx="3240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（个人隐私、不公平待遇等）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372225" y="404813"/>
            <a:ext cx="2592388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遗传病的 监测和预防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pic_2712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36525"/>
            <a:ext cx="7777163" cy="6172200"/>
          </a:xfrm>
          <a:prstGeom prst="rect">
            <a:avLst/>
          </a:prstGeom>
          <a:noFill/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755650" y="620713"/>
            <a:ext cx="2592388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     人类常见遗传病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7019925" y="4581525"/>
            <a:ext cx="1800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6243638" y="5842000"/>
            <a:ext cx="1327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ea typeface="华文细黑" pitchFamily="2" charset="-122"/>
              </a:rPr>
              <a:t>猫叫综合症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4259283" y="6165850"/>
            <a:ext cx="35988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70C0"/>
                </a:solidFill>
              </a:rPr>
              <a:t>（染色体多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条    </a:t>
            </a:r>
            <a:r>
              <a:rPr lang="en-US" altLang="zh-CN" b="1" dirty="0" smtClean="0">
                <a:solidFill>
                  <a:srgbClr val="0070C0"/>
                </a:solidFill>
              </a:rPr>
              <a:t>5</a:t>
            </a:r>
            <a:r>
              <a:rPr lang="zh-CN" altLang="en-US" b="1" dirty="0" smtClean="0">
                <a:solidFill>
                  <a:srgbClr val="0070C0"/>
                </a:solidFill>
              </a:rPr>
              <a:t>号染色体</a:t>
            </a:r>
            <a:r>
              <a:rPr lang="zh-CN" altLang="en-US" b="1" dirty="0">
                <a:solidFill>
                  <a:srgbClr val="0070C0"/>
                </a:solidFill>
              </a:rPr>
              <a:t>缺失）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339975" y="2349500"/>
            <a:ext cx="496887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chemeClr val="accent2"/>
                </a:solidFill>
                <a:latin typeface="华文彩云" pitchFamily="2" charset="-122"/>
                <a:ea typeface="华文彩云" pitchFamily="2" charset="-122"/>
              </a:rPr>
              <a:t>人类基因组计划</a:t>
            </a:r>
            <a:r>
              <a:rPr lang="en-US" altLang="zh-CN" sz="4000" b="1">
                <a:solidFill>
                  <a:schemeClr val="accent2"/>
                </a:solidFill>
                <a:latin typeface="华文彩云" pitchFamily="2" charset="-122"/>
                <a:ea typeface="华文彩云" pitchFamily="2" charset="-122"/>
              </a:rPr>
              <a:t>HPG</a:t>
            </a:r>
            <a:r>
              <a:rPr lang="zh-CN" altLang="en-US" sz="4000" b="1">
                <a:solidFill>
                  <a:schemeClr val="accent2"/>
                </a:solidFill>
                <a:latin typeface="华文彩云" pitchFamily="2" charset="-122"/>
                <a:ea typeface="华文彩云" pitchFamily="2" charset="-122"/>
              </a:rPr>
              <a:t>可与阿波罗登月计划相媲美 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971550" y="620713"/>
            <a:ext cx="37449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人类基因组计划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042988" y="2781300"/>
            <a:ext cx="3816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 smtClean="0"/>
              <a:t>人类</a:t>
            </a:r>
            <a:r>
              <a:rPr lang="zh-CN" altLang="en-US" sz="3200" b="1" dirty="0"/>
              <a:t>基因组计划要研究多少条染色体</a:t>
            </a:r>
            <a:r>
              <a:rPr lang="en-US" altLang="zh-CN" sz="3200" b="1" dirty="0"/>
              <a:t>?</a:t>
            </a:r>
          </a:p>
        </p:txBody>
      </p:sp>
      <p:sp>
        <p:nvSpPr>
          <p:cNvPr id="9219" name="WordArt 3" descr="窄竖线"/>
          <p:cNvSpPr>
            <a:spLocks noChangeArrowheads="1" noChangeShapeType="1" noTextEdit="1"/>
          </p:cNvSpPr>
          <p:nvPr/>
        </p:nvSpPr>
        <p:spPr bwMode="auto">
          <a:xfrm>
            <a:off x="3708400" y="4149725"/>
            <a:ext cx="2443163" cy="1554163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0356"/>
              </a:avLst>
            </a:prstTxWarp>
          </a:bodyPr>
          <a:lstStyle/>
          <a:p>
            <a:pPr algn="ctr"/>
            <a:r>
              <a:rPr lang="en-US" altLang="zh-CN" sz="3600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latin typeface="宋体"/>
                <a:ea typeface="宋体"/>
              </a:rPr>
              <a:t>22+XY</a:t>
            </a:r>
            <a:endParaRPr lang="zh-CN" altLang="en-US" sz="3600" kern="10">
              <a:ln w="12700">
                <a:solidFill>
                  <a:srgbClr val="000000"/>
                </a:solidFill>
                <a:round/>
                <a:headEnd/>
                <a:tailEnd/>
              </a:ln>
              <a:pattFill prst="dashHorz">
                <a:fgClr>
                  <a:srgbClr val="808080"/>
                </a:fgClr>
                <a:bgClr>
                  <a:srgbClr val="FFFF00"/>
                </a:bgClr>
              </a:pattFill>
              <a:effectLst>
                <a:outerShdw dist="45791" dir="2021404" algn="ctr" rotWithShape="0">
                  <a:srgbClr val="808080">
                    <a:alpha val="80000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9220" name="AutoShape 4">
            <a:hlinkClick r:id="rId2" action="ppaction://hlinkfile" highlightClick="1"/>
          </p:cNvPr>
          <p:cNvSpPr>
            <a:spLocks noChangeArrowheads="1"/>
          </p:cNvSpPr>
          <p:nvPr/>
        </p:nvSpPr>
        <p:spPr bwMode="auto">
          <a:xfrm>
            <a:off x="7451725" y="6092825"/>
            <a:ext cx="792163" cy="431800"/>
          </a:xfrm>
          <a:prstGeom prst="actionButtonMovi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547813" y="692150"/>
            <a:ext cx="446405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/>
              <a:t>人类基因组计划最基础、最基本的工作是染色体上全部的碱基测序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 animBg="1"/>
      <p:bldP spid="92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827088" y="908050"/>
            <a:ext cx="4470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/>
              <a:t>人类基因组计划的简单成果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771775" y="2349500"/>
            <a:ext cx="3816350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 dirty="0"/>
              <a:t>人类基因组中共有约</a:t>
            </a:r>
            <a:r>
              <a:rPr lang="en-US" altLang="zh-CN" sz="2800" b="1" dirty="0"/>
              <a:t>31.6</a:t>
            </a:r>
            <a:r>
              <a:rPr lang="zh-CN" altLang="en-US" sz="2800" b="1" dirty="0"/>
              <a:t>亿个碱基对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 dirty="0" smtClean="0"/>
              <a:t>约</a:t>
            </a:r>
            <a:r>
              <a:rPr lang="en-US" altLang="zh-CN" sz="2800" b="1" smtClean="0"/>
              <a:t>2~2.5</a:t>
            </a:r>
            <a:r>
              <a:rPr lang="zh-CN" altLang="en-US" sz="2800" b="1" dirty="0"/>
              <a:t>万个基因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而不是先前估计的</a:t>
            </a:r>
            <a:r>
              <a:rPr lang="en-US" altLang="zh-CN" sz="2800" b="1" dirty="0"/>
              <a:t>10</a:t>
            </a:r>
            <a:r>
              <a:rPr lang="zh-CN" altLang="en-US" sz="2800" b="1" dirty="0"/>
              <a:t>万</a:t>
            </a:r>
            <a:r>
              <a:rPr lang="en-US" altLang="zh-CN" sz="2800" b="1" dirty="0"/>
              <a:t>)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 dirty="0"/>
              <a:t>有许多垃圾序列和重复序列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059113" y="3284538"/>
            <a:ext cx="5327650" cy="286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/>
              <a:t>从这一意义上说，人类基因组的“代表性信息”应该是全人类的专利，不管其实验材料来自何人何地。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/>
              <a:t>目前的人类基因组全序列图是一个“代表性人类个体”的序列图。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5256213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在同一条染色体的同位点上，所有人都具有决定同个性状的基因，每个人之间的只是“正常”与“致病”基因的差异，只是同一座位上的等位基因的差异。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331913" y="1844675"/>
            <a:ext cx="6913562" cy="423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遗传图是指基因或</a:t>
            </a:r>
            <a:r>
              <a:rPr lang="en-US" altLang="zh-CN" sz="3200" b="1">
                <a:solidFill>
                  <a:schemeClr val="accent2"/>
                </a:solidFill>
              </a:rPr>
              <a:t>DNA</a:t>
            </a:r>
            <a:r>
              <a:rPr lang="zh-CN" altLang="en-US" sz="3200" b="1">
                <a:solidFill>
                  <a:schemeClr val="accent2"/>
                </a:solidFill>
              </a:rPr>
              <a:t>标记（如多肽性遗传标记）在染色体上以遗传距离表示相对位置的图，又称为连锁图。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遗传距离通常以基因或</a:t>
            </a:r>
            <a:r>
              <a:rPr lang="en-US" altLang="zh-CN" sz="3200" b="1"/>
              <a:t>DNA</a:t>
            </a:r>
            <a:r>
              <a:rPr lang="zh-CN" altLang="en-US" sz="3200" b="1"/>
              <a:t>片段在染色体交换过程中分离的频率厘摩（</a:t>
            </a:r>
            <a:r>
              <a:rPr lang="en-US" altLang="zh-CN" sz="3200" b="1"/>
              <a:t>cM</a:t>
            </a:r>
            <a:r>
              <a:rPr lang="zh-CN" altLang="en-US" sz="3200" b="1"/>
              <a:t>）来表示。</a:t>
            </a:r>
            <a:r>
              <a:rPr lang="en-US" altLang="zh-CN" sz="3200" b="1"/>
              <a:t>cM</a:t>
            </a:r>
            <a:r>
              <a:rPr lang="zh-CN" altLang="en-US" sz="3200" b="1"/>
              <a:t>值越高，表明两点之间距离越远；</a:t>
            </a:r>
            <a:r>
              <a:rPr lang="en-US" altLang="zh-CN" sz="3200" b="1"/>
              <a:t>cM</a:t>
            </a:r>
            <a:r>
              <a:rPr lang="zh-CN" altLang="en-US" sz="3200" b="1"/>
              <a:t>值越低，表明两点间距离越近。 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654175" y="766763"/>
            <a:ext cx="2139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rgbClr val="FF0066"/>
                </a:solidFill>
                <a:latin typeface="Webdings" pitchFamily="18" charset="2"/>
                <a:ea typeface="黑体" pitchFamily="49" charset="-122"/>
              </a:rPr>
              <a:t>遗传图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258888" y="1989138"/>
            <a:ext cx="5903912" cy="326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物理图指表示</a:t>
            </a:r>
            <a:r>
              <a:rPr lang="en-US" altLang="zh-CN" sz="3200" b="1">
                <a:solidFill>
                  <a:schemeClr val="accent2"/>
                </a:solidFill>
              </a:rPr>
              <a:t>DNA</a:t>
            </a:r>
            <a:r>
              <a:rPr lang="zh-CN" altLang="en-US" sz="3200" b="1">
                <a:solidFill>
                  <a:schemeClr val="accent2"/>
                </a:solidFill>
              </a:rPr>
              <a:t>序列上</a:t>
            </a:r>
            <a:r>
              <a:rPr lang="en-US" altLang="zh-CN" sz="3200" b="1">
                <a:solidFill>
                  <a:schemeClr val="accent2"/>
                </a:solidFill>
              </a:rPr>
              <a:t>DNA</a:t>
            </a:r>
            <a:r>
              <a:rPr lang="zh-CN" altLang="en-US" sz="3200" b="1">
                <a:solidFill>
                  <a:schemeClr val="accent2"/>
                </a:solidFill>
              </a:rPr>
              <a:t>标记之间实际距离的图。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标记之间的物理距离以</a:t>
            </a:r>
            <a:r>
              <a:rPr lang="en-US" altLang="zh-CN" sz="3200" b="1"/>
              <a:t>DNA</a:t>
            </a:r>
            <a:r>
              <a:rPr lang="zh-CN" altLang="en-US" sz="3200" b="1"/>
              <a:t>上核苷酸数目的多少（</a:t>
            </a:r>
            <a:r>
              <a:rPr lang="en-US" altLang="zh-CN" sz="3200" b="1"/>
              <a:t>kb</a:t>
            </a:r>
            <a:r>
              <a:rPr lang="zh-CN" altLang="en-US" sz="3200" b="1"/>
              <a:t>，表示千碱基对，或</a:t>
            </a:r>
            <a:r>
              <a:rPr lang="en-US" altLang="zh-CN" sz="3200" b="1"/>
              <a:t>Mb</a:t>
            </a:r>
            <a:r>
              <a:rPr lang="zh-CN" altLang="en-US" sz="3200" b="1"/>
              <a:t>， </a:t>
            </a:r>
            <a:r>
              <a:rPr lang="en-US" altLang="zh-CN" sz="3200" b="1"/>
              <a:t>1 Mb=1 000 kb</a:t>
            </a:r>
            <a:r>
              <a:rPr lang="zh-CN" altLang="en-US" sz="3200" b="1"/>
              <a:t>）来表示。 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971550" y="476250"/>
            <a:ext cx="185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0066"/>
                </a:solidFill>
                <a:ea typeface="黑体" pitchFamily="49" charset="-122"/>
              </a:rPr>
              <a:t>物理图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547813" y="765175"/>
            <a:ext cx="6408737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/>
                </a:solidFill>
              </a:rPr>
              <a:t>物理图反映了</a:t>
            </a:r>
            <a:r>
              <a:rPr lang="en-US" altLang="zh-CN" sz="3200" b="1" dirty="0">
                <a:solidFill>
                  <a:schemeClr val="accent2"/>
                </a:solidFill>
              </a:rPr>
              <a:t>DNA</a:t>
            </a:r>
            <a:r>
              <a:rPr lang="zh-CN" altLang="en-US" sz="3200" b="1" dirty="0">
                <a:solidFill>
                  <a:schemeClr val="accent2"/>
                </a:solidFill>
              </a:rPr>
              <a:t>标记之间的实际距离，而遗传图则反映</a:t>
            </a:r>
            <a:r>
              <a:rPr lang="en-US" altLang="zh-CN" sz="3200" b="1" dirty="0">
                <a:solidFill>
                  <a:schemeClr val="accent2"/>
                </a:solidFill>
              </a:rPr>
              <a:t>DNA</a:t>
            </a:r>
            <a:r>
              <a:rPr lang="zh-CN" altLang="en-US" sz="3200" b="1" dirty="0">
                <a:solidFill>
                  <a:schemeClr val="accent2"/>
                </a:solidFill>
              </a:rPr>
              <a:t>标记之间的连锁关系。</a:t>
            </a:r>
          </a:p>
          <a:p>
            <a:pPr>
              <a:spcBef>
                <a:spcPct val="50000"/>
              </a:spcBef>
            </a:pPr>
            <a:r>
              <a:rPr lang="zh-CN" altLang="en-US" sz="3200" b="1" dirty="0"/>
              <a:t>在</a:t>
            </a:r>
            <a:r>
              <a:rPr lang="en-US" altLang="zh-CN" sz="3200" b="1" dirty="0"/>
              <a:t>DNA</a:t>
            </a:r>
            <a:r>
              <a:rPr lang="zh-CN" altLang="en-US" sz="3200" b="1" dirty="0"/>
              <a:t>交换频繁的区域，两个物理距离位置相距较近的基因或</a:t>
            </a:r>
            <a:r>
              <a:rPr lang="en-US" altLang="zh-CN" sz="3200" b="1" dirty="0"/>
              <a:t>DNA</a:t>
            </a:r>
            <a:r>
              <a:rPr lang="zh-CN" altLang="en-US" sz="3200" b="1" dirty="0"/>
              <a:t>片段，可能具有较大的遗传距离，而两个物理距离位置相距较远的基因或</a:t>
            </a:r>
            <a:r>
              <a:rPr lang="en-US" altLang="zh-CN" sz="3200" b="1" dirty="0"/>
              <a:t>DNA</a:t>
            </a:r>
            <a:r>
              <a:rPr lang="zh-CN" altLang="en-US" sz="3200" b="1" dirty="0"/>
              <a:t>片段，则可能因该部位在遗传过程中很少发生交换而具有很近的遗传距离。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339975" y="2133600"/>
            <a:ext cx="424815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序列图是指整个人类基因组的核苷酸序列图，也是最详尽的物理图。 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105025" y="947738"/>
            <a:ext cx="185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b="1">
                <a:ea typeface="黑体" pitchFamily="49" charset="-122"/>
              </a:rPr>
              <a:t>序列图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979613" y="1700213"/>
            <a:ext cx="5400675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转录图是指</a:t>
            </a:r>
            <a:r>
              <a:rPr lang="en-US" altLang="zh-CN" sz="2800" b="1">
                <a:solidFill>
                  <a:schemeClr val="accent2"/>
                </a:solidFill>
              </a:rPr>
              <a:t>DNA</a:t>
            </a:r>
            <a:r>
              <a:rPr lang="zh-CN" altLang="en-US" sz="2800" b="1">
                <a:solidFill>
                  <a:schemeClr val="accent2"/>
                </a:solidFill>
              </a:rPr>
              <a:t>序列中可转录的</a:t>
            </a:r>
            <a:r>
              <a:rPr lang="en-US" altLang="zh-CN" sz="2800" b="1">
                <a:solidFill>
                  <a:schemeClr val="accent2"/>
                </a:solidFill>
              </a:rPr>
              <a:t>mRNA</a:t>
            </a:r>
            <a:r>
              <a:rPr lang="zh-CN" altLang="en-US" sz="2800" b="1">
                <a:solidFill>
                  <a:schemeClr val="accent2"/>
                </a:solidFill>
              </a:rPr>
              <a:t>的位置图（也称</a:t>
            </a:r>
            <a:r>
              <a:rPr lang="en-US" altLang="zh-CN" sz="2800" b="1">
                <a:solidFill>
                  <a:schemeClr val="accent2"/>
                </a:solidFill>
              </a:rPr>
              <a:t>cDNA</a:t>
            </a:r>
            <a:r>
              <a:rPr lang="zh-CN" altLang="en-US" sz="2800" b="1">
                <a:solidFill>
                  <a:schemeClr val="accent2"/>
                </a:solidFill>
              </a:rPr>
              <a:t>图或表达序列图）</a:t>
            </a:r>
          </a:p>
          <a:p>
            <a:pPr>
              <a:spcBef>
                <a:spcPct val="50000"/>
              </a:spcBef>
            </a:pPr>
            <a:r>
              <a:rPr lang="zh-CN" altLang="en-US" sz="2800" b="1"/>
              <a:t>在整个人类基因组中，只有</a:t>
            </a:r>
            <a:r>
              <a:rPr lang="en-US" altLang="zh-CN" sz="2800" b="1"/>
              <a:t>1%</a:t>
            </a:r>
            <a:r>
              <a:rPr lang="zh-CN" altLang="en-US" sz="2800" b="1"/>
              <a:t>～</a:t>
            </a:r>
            <a:r>
              <a:rPr lang="en-US" altLang="zh-CN" sz="2800" b="1"/>
              <a:t>5%</a:t>
            </a:r>
            <a:r>
              <a:rPr lang="zh-CN" altLang="en-US" sz="2800" b="1"/>
              <a:t>的</a:t>
            </a:r>
            <a:r>
              <a:rPr lang="en-US" altLang="zh-CN" sz="2800" b="1"/>
              <a:t>DNA</a:t>
            </a:r>
            <a:r>
              <a:rPr lang="zh-CN" altLang="en-US" sz="2800" b="1"/>
              <a:t>序列为编码序列。在人体某一特定组织的细胞中，一般只有</a:t>
            </a:r>
            <a:r>
              <a:rPr lang="en-US" altLang="zh-CN" sz="2800" b="1"/>
              <a:t>10%</a:t>
            </a:r>
            <a:r>
              <a:rPr lang="zh-CN" altLang="en-US" sz="2800" b="1"/>
              <a:t>的基因是表达的。所以，</a:t>
            </a:r>
            <a:r>
              <a:rPr lang="zh-CN" altLang="en-US" sz="2800" b="1">
                <a:solidFill>
                  <a:schemeClr val="accent2"/>
                </a:solidFill>
              </a:rPr>
              <a:t>一张人类基因组的转录图才是人类基因图的雏形。</a:t>
            </a:r>
            <a:r>
              <a:rPr lang="zh-CN" altLang="en-US" sz="2800" b="1"/>
              <a:t> 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843088" y="498475"/>
            <a:ext cx="185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0066"/>
                </a:solidFill>
                <a:ea typeface="黑体" pitchFamily="49" charset="-122"/>
              </a:rPr>
              <a:t>转录图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143000" y="2286000"/>
          <a:ext cx="2987675" cy="3724275"/>
        </p:xfrm>
        <a:graphic>
          <a:graphicData uri="http://schemas.openxmlformats.org/presentationml/2006/ole">
            <p:oleObj spid="_x0000_s17410" name="Photo Editor 照片" r:id="rId3" imgW="2438095" imgH="3038095" progId="">
              <p:embed/>
            </p:oleObj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724400" y="0"/>
          <a:ext cx="3690938" cy="3886200"/>
        </p:xfrm>
        <a:graphic>
          <a:graphicData uri="http://schemas.openxmlformats.org/presentationml/2006/ole">
            <p:oleObj spid="_x0000_s17411" name="Photo Editor 照片" r:id="rId4" imgW="5323810" imgH="4571429" progId="">
              <p:embed/>
            </p:oleObj>
          </a:graphicData>
        </a:graphic>
      </p:graphicFrame>
      <p:sp>
        <p:nvSpPr>
          <p:cNvPr id="17412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1331913" y="765175"/>
            <a:ext cx="3059112" cy="641350"/>
          </a:xfrm>
          <a:noFill/>
          <a:ln/>
        </p:spPr>
        <p:txBody>
          <a:bodyPr anchor="b">
            <a:spAutoFit/>
          </a:bodyPr>
          <a:lstStyle/>
          <a:p>
            <a:pPr algn="l"/>
            <a:r>
              <a:rPr lang="en-US" altLang="zh-CN" sz="3600" b="1">
                <a:solidFill>
                  <a:schemeClr val="tx1"/>
                </a:solidFill>
                <a:latin typeface="Times New Roman" pitchFamily="18" charset="0"/>
              </a:rPr>
              <a:t>21</a:t>
            </a:r>
            <a:r>
              <a:rPr lang="zh-CN" altLang="en-US" sz="3600" b="1">
                <a:solidFill>
                  <a:schemeClr val="tx1"/>
                </a:solidFill>
                <a:latin typeface="Times New Roman" pitchFamily="18" charset="0"/>
              </a:rPr>
              <a:t>三体综合征</a:t>
            </a:r>
          </a:p>
        </p:txBody>
      </p:sp>
      <p:pic>
        <p:nvPicPr>
          <p:cNvPr id="17414" name="Picture 6" descr="a3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733800"/>
            <a:ext cx="4343400" cy="3141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1042988" y="620713"/>
          <a:ext cx="3984625" cy="5495925"/>
        </p:xfrm>
        <a:graphic>
          <a:graphicData uri="http://schemas.openxmlformats.org/presentationml/2006/ole">
            <p:oleObj spid="_x0000_s18435" name="Photo Editor 照片" r:id="rId3" imgW="3315163" imgH="4571429" progId="">
              <p:embed/>
            </p:oleObj>
          </a:graphicData>
        </a:graphic>
      </p:graphicFrame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5724525" y="2205038"/>
            <a:ext cx="2336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b="1"/>
              <a:t> </a:t>
            </a:r>
            <a:r>
              <a:rPr lang="zh-CN" altLang="en-US" sz="3200" b="1"/>
              <a:t>猫叫综合征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9" name="Object 3"/>
          <p:cNvGraphicFramePr>
            <a:graphicFrameLocks noChangeAspect="1"/>
          </p:cNvGraphicFramePr>
          <p:nvPr>
            <p:ph type="body" idx="1"/>
          </p:nvPr>
        </p:nvGraphicFramePr>
        <p:xfrm>
          <a:off x="2700338" y="2133600"/>
          <a:ext cx="3473450" cy="2176463"/>
        </p:xfrm>
        <a:graphic>
          <a:graphicData uri="http://schemas.openxmlformats.org/presentationml/2006/ole">
            <p:oleObj spid="_x0000_s19459" name="Photo Editor 照片" r:id="rId3" imgW="6095238" imgH="3638095" progId="">
              <p:embed/>
            </p:oleObj>
          </a:graphicData>
        </a:graphic>
      </p:graphicFrame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886200" y="914400"/>
            <a:ext cx="1209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4000" b="1">
                <a:latin typeface="Times New Roman" pitchFamily="18" charset="0"/>
              </a:rPr>
              <a:t>并指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132138" y="1628775"/>
          <a:ext cx="2235200" cy="4495800"/>
        </p:xfrm>
        <a:graphic>
          <a:graphicData uri="http://schemas.openxmlformats.org/presentationml/2006/ole">
            <p:oleObj spid="_x0000_s20482" name="Photo Editor 照片" r:id="rId3" imgW="1771429" imgH="3561905" progId="">
              <p:embed/>
            </p:oleObj>
          </a:graphicData>
        </a:graphic>
      </p:graphicFrame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479675" y="785813"/>
            <a:ext cx="40735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抗维生素</a:t>
            </a:r>
            <a:r>
              <a:rPr kumimoji="1"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佝偻病患儿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675" y="1773238"/>
            <a:ext cx="26479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438400" y="1042988"/>
            <a:ext cx="38703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软骨发育不全的患儿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641475" y="1143000"/>
          <a:ext cx="5859463" cy="4572000"/>
        </p:xfrm>
        <a:graphic>
          <a:graphicData uri="http://schemas.openxmlformats.org/presentationml/2006/ole">
            <p:oleObj spid="_x0000_s22530" name="Photo Editor 照片" r:id="rId3" imgW="5858693" imgH="4571429" progId="">
              <p:embed/>
            </p:oleObj>
          </a:graphicData>
        </a:graphic>
      </p:graphicFrame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473450" y="5654675"/>
            <a:ext cx="1555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600">
                <a:latin typeface="Times New Roman" pitchFamily="18" charset="0"/>
              </a:rPr>
              <a:t>白化病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828800" y="0"/>
          <a:ext cx="3248025" cy="6858000"/>
        </p:xfrm>
        <a:graphic>
          <a:graphicData uri="http://schemas.openxmlformats.org/presentationml/2006/ole">
            <p:oleObj spid="_x0000_s23554" name="Photo Editor 照片" r:id="rId3" imgW="2095793" imgH="4571429" progId="">
              <p:embed/>
            </p:oleObj>
          </a:graphicData>
        </a:graphic>
      </p:graphicFrame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5486400" y="2819400"/>
            <a:ext cx="733425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 eaLnBrk="0" hangingPunct="0"/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苯丙酮尿症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919</Words>
  <Application>Microsoft Office PowerPoint</Application>
  <PresentationFormat>全屏显示(4:3)</PresentationFormat>
  <Paragraphs>156</Paragraphs>
  <Slides>28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默认设计模板</vt:lpstr>
      <vt:lpstr>Photo Editor 照片</vt:lpstr>
      <vt:lpstr>幻灯片 1</vt:lpstr>
      <vt:lpstr>幻灯片 2</vt:lpstr>
      <vt:lpstr>21三体综合征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近亲婚配与隐性遗传病的发病率</vt:lpstr>
      <vt:lpstr>先天愚型与母龄的关系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USER</cp:lastModifiedBy>
  <cp:revision>19</cp:revision>
  <dcterms:created xsi:type="dcterms:W3CDTF">2007-08-22T02:57:21Z</dcterms:created>
  <dcterms:modified xsi:type="dcterms:W3CDTF">2012-05-23T07:05:51Z</dcterms:modified>
</cp:coreProperties>
</file>